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2"/>
  </p:notesMasterIdLst>
  <p:handoutMasterIdLst>
    <p:handoutMasterId r:id="rId53"/>
  </p:handoutMasterIdLst>
  <p:sldIdLst>
    <p:sldId id="256" r:id="rId2"/>
    <p:sldId id="303" r:id="rId3"/>
    <p:sldId id="300" r:id="rId4"/>
    <p:sldId id="337" r:id="rId5"/>
    <p:sldId id="336" r:id="rId6"/>
    <p:sldId id="338" r:id="rId7"/>
    <p:sldId id="344" r:id="rId8"/>
    <p:sldId id="334" r:id="rId9"/>
    <p:sldId id="335" r:id="rId10"/>
    <p:sldId id="347" r:id="rId11"/>
    <p:sldId id="346" r:id="rId12"/>
    <p:sldId id="327" r:id="rId13"/>
    <p:sldId id="306" r:id="rId14"/>
    <p:sldId id="348" r:id="rId15"/>
    <p:sldId id="328" r:id="rId16"/>
    <p:sldId id="329" r:id="rId17"/>
    <p:sldId id="330" r:id="rId18"/>
    <p:sldId id="339" r:id="rId19"/>
    <p:sldId id="340" r:id="rId20"/>
    <p:sldId id="341" r:id="rId21"/>
    <p:sldId id="342" r:id="rId22"/>
    <p:sldId id="305" r:id="rId23"/>
    <p:sldId id="331" r:id="rId24"/>
    <p:sldId id="332" r:id="rId25"/>
    <p:sldId id="333" r:id="rId26"/>
    <p:sldId id="304" r:id="rId27"/>
    <p:sldId id="317" r:id="rId28"/>
    <p:sldId id="308" r:id="rId29"/>
    <p:sldId id="314" r:id="rId30"/>
    <p:sldId id="312" r:id="rId31"/>
    <p:sldId id="315" r:id="rId32"/>
    <p:sldId id="316" r:id="rId33"/>
    <p:sldId id="313" r:id="rId34"/>
    <p:sldId id="349" r:id="rId35"/>
    <p:sldId id="311" r:id="rId36"/>
    <p:sldId id="301" r:id="rId37"/>
    <p:sldId id="318" r:id="rId38"/>
    <p:sldId id="302" r:id="rId39"/>
    <p:sldId id="310" r:id="rId40"/>
    <p:sldId id="326" r:id="rId41"/>
    <p:sldId id="294" r:id="rId42"/>
    <p:sldId id="355" r:id="rId43"/>
    <p:sldId id="350" r:id="rId44"/>
    <p:sldId id="292" r:id="rId45"/>
    <p:sldId id="282" r:id="rId46"/>
    <p:sldId id="283" r:id="rId47"/>
    <p:sldId id="322" r:id="rId48"/>
    <p:sldId id="351" r:id="rId49"/>
    <p:sldId id="353" r:id="rId50"/>
    <p:sldId id="354" r:id="rId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k" initials="d" lastIdx="1" clrIdx="0">
    <p:extLst>
      <p:ext uri="{19B8F6BF-5375-455C-9EA6-DF929625EA0E}">
        <p15:presenceInfo xmlns:p15="http://schemas.microsoft.com/office/powerpoint/2012/main" userId="d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347" autoAdjust="0"/>
    <p:restoredTop sz="89304" autoAdjust="0"/>
  </p:normalViewPr>
  <p:slideViewPr>
    <p:cSldViewPr>
      <p:cViewPr varScale="1">
        <p:scale>
          <a:sx n="70" d="100"/>
          <a:sy n="70" d="100"/>
        </p:scale>
        <p:origin x="1176" y="72"/>
      </p:cViewPr>
      <p:guideLst>
        <p:guide orient="horz" pos="2160"/>
        <p:guide pos="2880"/>
      </p:guideLst>
    </p:cSldViewPr>
  </p:slideViewPr>
  <p:notesTextViewPr>
    <p:cViewPr>
      <p:scale>
        <a:sx n="3" d="2"/>
        <a:sy n="3" d="2"/>
      </p:scale>
      <p:origin x="0" y="0"/>
    </p:cViewPr>
  </p:notesTextViewPr>
  <p:sorterViewPr>
    <p:cViewPr>
      <p:scale>
        <a:sx n="100" d="100"/>
        <a:sy n="100" d="100"/>
      </p:scale>
      <p:origin x="0" y="-13332"/>
    </p:cViewPr>
  </p:sorterViewPr>
  <p:notesViewPr>
    <p:cSldViewPr>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D:\My%20Documents\NTUT5\&#21332;&#21516;&#25945;&#23416;\&#35347;&#32244;data&#38918;&#24207;&#30340;&#28204;&#35430;\figur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My%20Documents\NTUT5\&#21332;&#21516;&#25945;&#23416;\&#35347;&#32244;data&#38918;&#24207;&#30340;&#28204;&#35430;\figu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'[figure.xlsx]先existingX1250，再non-existingX12'!$B$1</c:f>
              <c:strCache>
                <c:ptCount val="1"/>
                <c:pt idx="0">
                  <c:v>training accuracy</c:v>
                </c:pt>
              </c:strCache>
            </c:strRef>
          </c:tx>
          <c:spPr>
            <a:ln>
              <a:solidFill>
                <a:schemeClr val="accent2"/>
              </a:solidFill>
            </a:ln>
          </c:spPr>
          <c:marker>
            <c:symbol val="none"/>
          </c:marker>
          <c:xVal>
            <c:numRef>
              <c:f>'[figure.xlsx]先existingX1250，再non-existingX12'!$A$2:$A$302</c:f>
              <c:numCache>
                <c:formatCode>General</c:formatCode>
                <c:ptCount val="3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numCache>
            </c:numRef>
          </c:xVal>
          <c:yVal>
            <c:numRef>
              <c:f>'[figure.xlsx]先existingX1250，再non-existingX12'!$B$2:$B$302</c:f>
              <c:numCache>
                <c:formatCode>General</c:formatCode>
                <c:ptCount val="3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0</c:v>
                </c:pt>
                <c:pt idx="26">
                  <c:v>0</c:v>
                </c:pt>
                <c:pt idx="27">
                  <c:v>0</c:v>
                </c:pt>
                <c:pt idx="28">
                  <c:v>0</c:v>
                </c:pt>
                <c:pt idx="29">
                  <c:v>0</c:v>
                </c:pt>
                <c:pt idx="30">
                  <c:v>0</c:v>
                </c:pt>
                <c:pt idx="31">
                  <c:v>0</c:v>
                </c:pt>
                <c:pt idx="32">
                  <c:v>0</c:v>
                </c:pt>
                <c:pt idx="33">
                  <c:v>0.16</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0.54</c:v>
                </c:pt>
                <c:pt idx="51">
                  <c:v>0.62</c:v>
                </c:pt>
                <c:pt idx="52">
                  <c:v>0.52</c:v>
                </c:pt>
                <c:pt idx="53">
                  <c:v>0.38</c:v>
                </c:pt>
                <c:pt idx="54">
                  <c:v>0.57999999999999996</c:v>
                </c:pt>
                <c:pt idx="55">
                  <c:v>0.46</c:v>
                </c:pt>
                <c:pt idx="56">
                  <c:v>0.5</c:v>
                </c:pt>
                <c:pt idx="57">
                  <c:v>0.57999999999999996</c:v>
                </c:pt>
                <c:pt idx="58">
                  <c:v>0.54</c:v>
                </c:pt>
                <c:pt idx="59">
                  <c:v>0.46</c:v>
                </c:pt>
                <c:pt idx="60">
                  <c:v>0.52</c:v>
                </c:pt>
                <c:pt idx="61">
                  <c:v>0.57999999999999996</c:v>
                </c:pt>
                <c:pt idx="62">
                  <c:v>0.5</c:v>
                </c:pt>
                <c:pt idx="63">
                  <c:v>0.52</c:v>
                </c:pt>
                <c:pt idx="64">
                  <c:v>0.44</c:v>
                </c:pt>
                <c:pt idx="65">
                  <c:v>0.5</c:v>
                </c:pt>
                <c:pt idx="66">
                  <c:v>0.57999999999999996</c:v>
                </c:pt>
                <c:pt idx="67">
                  <c:v>0.9</c:v>
                </c:pt>
                <c:pt idx="68">
                  <c:v>1</c:v>
                </c:pt>
                <c:pt idx="69">
                  <c:v>1</c:v>
                </c:pt>
                <c:pt idx="70">
                  <c:v>0.96</c:v>
                </c:pt>
                <c:pt idx="71">
                  <c:v>0.72</c:v>
                </c:pt>
                <c:pt idx="72">
                  <c:v>0.7</c:v>
                </c:pt>
                <c:pt idx="73">
                  <c:v>0.64</c:v>
                </c:pt>
                <c:pt idx="74">
                  <c:v>0.54</c:v>
                </c:pt>
                <c:pt idx="75">
                  <c:v>0.6</c:v>
                </c:pt>
                <c:pt idx="76">
                  <c:v>0.52</c:v>
                </c:pt>
                <c:pt idx="77">
                  <c:v>0.54</c:v>
                </c:pt>
                <c:pt idx="78">
                  <c:v>0.54</c:v>
                </c:pt>
                <c:pt idx="79">
                  <c:v>0.57999999999999996</c:v>
                </c:pt>
                <c:pt idx="80">
                  <c:v>0.7</c:v>
                </c:pt>
                <c:pt idx="81">
                  <c:v>0.72</c:v>
                </c:pt>
                <c:pt idx="82">
                  <c:v>0.76</c:v>
                </c:pt>
                <c:pt idx="83">
                  <c:v>0.78</c:v>
                </c:pt>
                <c:pt idx="84">
                  <c:v>1</c:v>
                </c:pt>
                <c:pt idx="85">
                  <c:v>1</c:v>
                </c:pt>
                <c:pt idx="86">
                  <c:v>1</c:v>
                </c:pt>
                <c:pt idx="87">
                  <c:v>1</c:v>
                </c:pt>
                <c:pt idx="88">
                  <c:v>0.98</c:v>
                </c:pt>
                <c:pt idx="89">
                  <c:v>1</c:v>
                </c:pt>
                <c:pt idx="90">
                  <c:v>1</c:v>
                </c:pt>
                <c:pt idx="91">
                  <c:v>1</c:v>
                </c:pt>
                <c:pt idx="92">
                  <c:v>1</c:v>
                </c:pt>
                <c:pt idx="93">
                  <c:v>1</c:v>
                </c:pt>
                <c:pt idx="94">
                  <c:v>1</c:v>
                </c:pt>
                <c:pt idx="95">
                  <c:v>0.98</c:v>
                </c:pt>
                <c:pt idx="96">
                  <c:v>0.98</c:v>
                </c:pt>
                <c:pt idx="97">
                  <c:v>1</c:v>
                </c:pt>
                <c:pt idx="98">
                  <c:v>0.94</c:v>
                </c:pt>
                <c:pt idx="99">
                  <c:v>0.98</c:v>
                </c:pt>
                <c:pt idx="100">
                  <c:v>0.98</c:v>
                </c:pt>
                <c:pt idx="101">
                  <c:v>1</c:v>
                </c:pt>
                <c:pt idx="102">
                  <c:v>0.98</c:v>
                </c:pt>
                <c:pt idx="103">
                  <c:v>0.96</c:v>
                </c:pt>
                <c:pt idx="104">
                  <c:v>0.98</c:v>
                </c:pt>
                <c:pt idx="105">
                  <c:v>1</c:v>
                </c:pt>
                <c:pt idx="106">
                  <c:v>1</c:v>
                </c:pt>
                <c:pt idx="107">
                  <c:v>0.98</c:v>
                </c:pt>
                <c:pt idx="108">
                  <c:v>1</c:v>
                </c:pt>
                <c:pt idx="109">
                  <c:v>1</c:v>
                </c:pt>
                <c:pt idx="110">
                  <c:v>1</c:v>
                </c:pt>
                <c:pt idx="111">
                  <c:v>1</c:v>
                </c:pt>
                <c:pt idx="112">
                  <c:v>0.98</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0.96</c:v>
                </c:pt>
                <c:pt idx="131">
                  <c:v>1</c:v>
                </c:pt>
                <c:pt idx="132">
                  <c:v>1</c:v>
                </c:pt>
                <c:pt idx="133">
                  <c:v>0.98</c:v>
                </c:pt>
                <c:pt idx="134">
                  <c:v>1</c:v>
                </c:pt>
                <c:pt idx="135">
                  <c:v>0.98</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0.98</c:v>
                </c:pt>
                <c:pt idx="160">
                  <c:v>1</c:v>
                </c:pt>
                <c:pt idx="161">
                  <c:v>1</c:v>
                </c:pt>
                <c:pt idx="162">
                  <c:v>1</c:v>
                </c:pt>
                <c:pt idx="163">
                  <c:v>1</c:v>
                </c:pt>
                <c:pt idx="164">
                  <c:v>0.98</c:v>
                </c:pt>
                <c:pt idx="165">
                  <c:v>1</c:v>
                </c:pt>
                <c:pt idx="166">
                  <c:v>1</c:v>
                </c:pt>
                <c:pt idx="167">
                  <c:v>1</c:v>
                </c:pt>
                <c:pt idx="168">
                  <c:v>1</c:v>
                </c:pt>
                <c:pt idx="169">
                  <c:v>1</c:v>
                </c:pt>
                <c:pt idx="170">
                  <c:v>1</c:v>
                </c:pt>
                <c:pt idx="171">
                  <c:v>1</c:v>
                </c:pt>
                <c:pt idx="172">
                  <c:v>1</c:v>
                </c:pt>
                <c:pt idx="173">
                  <c:v>1</c:v>
                </c:pt>
                <c:pt idx="174">
                  <c:v>1</c:v>
                </c:pt>
                <c:pt idx="175">
                  <c:v>1</c:v>
                </c:pt>
                <c:pt idx="176">
                  <c:v>0.98</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0.98</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0.98</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0.98</c:v>
                </c:pt>
                <c:pt idx="246">
                  <c:v>1</c:v>
                </c:pt>
                <c:pt idx="247">
                  <c:v>1</c:v>
                </c:pt>
                <c:pt idx="248">
                  <c:v>1</c:v>
                </c:pt>
                <c:pt idx="249">
                  <c:v>1</c:v>
                </c:pt>
                <c:pt idx="250">
                  <c:v>0.98</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0.98</c:v>
                </c:pt>
                <c:pt idx="292">
                  <c:v>1</c:v>
                </c:pt>
                <c:pt idx="293">
                  <c:v>1</c:v>
                </c:pt>
                <c:pt idx="294">
                  <c:v>1</c:v>
                </c:pt>
                <c:pt idx="295">
                  <c:v>1</c:v>
                </c:pt>
                <c:pt idx="296">
                  <c:v>1</c:v>
                </c:pt>
                <c:pt idx="297">
                  <c:v>1</c:v>
                </c:pt>
                <c:pt idx="298">
                  <c:v>1</c:v>
                </c:pt>
                <c:pt idx="299">
                  <c:v>1</c:v>
                </c:pt>
                <c:pt idx="300">
                  <c:v>1</c:v>
                </c:pt>
              </c:numCache>
            </c:numRef>
          </c:yVal>
          <c:smooth val="1"/>
          <c:extLst>
            <c:ext xmlns:c16="http://schemas.microsoft.com/office/drawing/2014/chart" uri="{C3380CC4-5D6E-409C-BE32-E72D297353CC}">
              <c16:uniqueId val="{00000000-DD1C-411A-A81D-E8EA35FA44F6}"/>
            </c:ext>
          </c:extLst>
        </c:ser>
        <c:dLbls>
          <c:showLegendKey val="0"/>
          <c:showVal val="0"/>
          <c:showCatName val="0"/>
          <c:showSerName val="0"/>
          <c:showPercent val="0"/>
          <c:showBubbleSize val="0"/>
        </c:dLbls>
        <c:axId val="155448176"/>
        <c:axId val="155448736"/>
      </c:scatterChart>
      <c:scatterChart>
        <c:scatterStyle val="smoothMarker"/>
        <c:varyColors val="0"/>
        <c:ser>
          <c:idx val="1"/>
          <c:order val="1"/>
          <c:tx>
            <c:strRef>
              <c:f>'[figure.xlsx]先existingX1250，再non-existingX12'!$C$1</c:f>
              <c:strCache>
                <c:ptCount val="1"/>
                <c:pt idx="0">
                  <c:v>Avg of Squ Diff (Node 1 &amp; 0)</c:v>
                </c:pt>
              </c:strCache>
            </c:strRef>
          </c:tx>
          <c:spPr>
            <a:ln>
              <a:solidFill>
                <a:schemeClr val="accent3"/>
              </a:solidFill>
            </a:ln>
          </c:spPr>
          <c:marker>
            <c:symbol val="none"/>
          </c:marker>
          <c:trendline>
            <c:trendlineType val="poly"/>
            <c:order val="3"/>
            <c:dispRSqr val="0"/>
            <c:dispEq val="0"/>
          </c:trendline>
          <c:xVal>
            <c:numRef>
              <c:f>'[figure.xlsx]先existingX1250，再non-existingX12'!$A$2:$A$302</c:f>
              <c:numCache>
                <c:formatCode>General</c:formatCode>
                <c:ptCount val="3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numCache>
            </c:numRef>
          </c:xVal>
          <c:yVal>
            <c:numRef>
              <c:f>'[figure.xlsx]先existingX1250，再non-existingX12'!$C$2:$C$302</c:f>
              <c:numCache>
                <c:formatCode>General</c:formatCode>
                <c:ptCount val="301"/>
                <c:pt idx="0">
                  <c:v>48.523696000000001</c:v>
                </c:pt>
                <c:pt idx="1">
                  <c:v>148.03322299999999</c:v>
                </c:pt>
                <c:pt idx="2">
                  <c:v>266.13599599999998</c:v>
                </c:pt>
                <c:pt idx="3">
                  <c:v>318.233789</c:v>
                </c:pt>
                <c:pt idx="4">
                  <c:v>368.02367199999998</c:v>
                </c:pt>
                <c:pt idx="5">
                  <c:v>442.44542999999999</c:v>
                </c:pt>
                <c:pt idx="6">
                  <c:v>526.21265600000004</c:v>
                </c:pt>
                <c:pt idx="7">
                  <c:v>598.464609</c:v>
                </c:pt>
                <c:pt idx="8">
                  <c:v>746.71335899999997</c:v>
                </c:pt>
                <c:pt idx="9">
                  <c:v>1052.082656</c:v>
                </c:pt>
                <c:pt idx="10">
                  <c:v>1240.9214059999999</c:v>
                </c:pt>
                <c:pt idx="11">
                  <c:v>1473.283281</c:v>
                </c:pt>
                <c:pt idx="12">
                  <c:v>1432.0214060000001</c:v>
                </c:pt>
                <c:pt idx="13">
                  <c:v>1484.1410940000001</c:v>
                </c:pt>
                <c:pt idx="14">
                  <c:v>1767.0631249999999</c:v>
                </c:pt>
                <c:pt idx="15">
                  <c:v>1457.608281</c:v>
                </c:pt>
                <c:pt idx="16">
                  <c:v>864.00335900000005</c:v>
                </c:pt>
                <c:pt idx="17">
                  <c:v>1012.852891</c:v>
                </c:pt>
                <c:pt idx="18">
                  <c:v>1162.810156</c:v>
                </c:pt>
                <c:pt idx="19">
                  <c:v>1169.8821089999999</c:v>
                </c:pt>
                <c:pt idx="20">
                  <c:v>1064.9581250000001</c:v>
                </c:pt>
                <c:pt idx="21">
                  <c:v>954.49484399999994</c:v>
                </c:pt>
                <c:pt idx="22">
                  <c:v>1834.410625</c:v>
                </c:pt>
                <c:pt idx="23">
                  <c:v>1720.765938</c:v>
                </c:pt>
                <c:pt idx="24">
                  <c:v>1824.5157810000001</c:v>
                </c:pt>
                <c:pt idx="25">
                  <c:v>1037.9133589999999</c:v>
                </c:pt>
                <c:pt idx="26">
                  <c:v>937.37460899999996</c:v>
                </c:pt>
                <c:pt idx="27">
                  <c:v>808.68515600000001</c:v>
                </c:pt>
                <c:pt idx="28">
                  <c:v>567.64156200000002</c:v>
                </c:pt>
                <c:pt idx="29">
                  <c:v>355.82648399999999</c:v>
                </c:pt>
                <c:pt idx="30">
                  <c:v>196.80474599999999</c:v>
                </c:pt>
                <c:pt idx="31">
                  <c:v>90.505215000000007</c:v>
                </c:pt>
                <c:pt idx="32">
                  <c:v>38.347852000000003</c:v>
                </c:pt>
                <c:pt idx="33">
                  <c:v>4.4464750000000004</c:v>
                </c:pt>
                <c:pt idx="34">
                  <c:v>14.702811000000001</c:v>
                </c:pt>
                <c:pt idx="35">
                  <c:v>70.968036999999995</c:v>
                </c:pt>
                <c:pt idx="36">
                  <c:v>128.13566399999999</c:v>
                </c:pt>
                <c:pt idx="37">
                  <c:v>212.31560500000001</c:v>
                </c:pt>
                <c:pt idx="38">
                  <c:v>354.37566399999997</c:v>
                </c:pt>
                <c:pt idx="39">
                  <c:v>480.13054699999998</c:v>
                </c:pt>
                <c:pt idx="40">
                  <c:v>607.34937500000001</c:v>
                </c:pt>
                <c:pt idx="41">
                  <c:v>722.52312500000005</c:v>
                </c:pt>
                <c:pt idx="42">
                  <c:v>818.64937499999996</c:v>
                </c:pt>
                <c:pt idx="43">
                  <c:v>912.21351600000003</c:v>
                </c:pt>
                <c:pt idx="44">
                  <c:v>802.17085899999995</c:v>
                </c:pt>
                <c:pt idx="45">
                  <c:v>920.43554700000004</c:v>
                </c:pt>
                <c:pt idx="46">
                  <c:v>1004.409219</c:v>
                </c:pt>
                <c:pt idx="47">
                  <c:v>952.373828</c:v>
                </c:pt>
                <c:pt idx="48">
                  <c:v>949.126484</c:v>
                </c:pt>
                <c:pt idx="49">
                  <c:v>990.373516</c:v>
                </c:pt>
                <c:pt idx="50">
                  <c:v>1482.7404690000001</c:v>
                </c:pt>
                <c:pt idx="51">
                  <c:v>1501.649375</c:v>
                </c:pt>
                <c:pt idx="52">
                  <c:v>1453.5270310000001</c:v>
                </c:pt>
                <c:pt idx="53">
                  <c:v>1300.8975</c:v>
                </c:pt>
                <c:pt idx="54">
                  <c:v>1113.467969</c:v>
                </c:pt>
                <c:pt idx="55">
                  <c:v>970.48625000000004</c:v>
                </c:pt>
                <c:pt idx="56">
                  <c:v>863.50070300000004</c:v>
                </c:pt>
                <c:pt idx="57">
                  <c:v>744.86742200000003</c:v>
                </c:pt>
                <c:pt idx="58">
                  <c:v>575.22390600000006</c:v>
                </c:pt>
                <c:pt idx="59">
                  <c:v>458.69867199999999</c:v>
                </c:pt>
                <c:pt idx="60">
                  <c:v>362.02968800000002</c:v>
                </c:pt>
                <c:pt idx="61">
                  <c:v>268.68703099999999</c:v>
                </c:pt>
                <c:pt idx="62">
                  <c:v>191.046133</c:v>
                </c:pt>
                <c:pt idx="63">
                  <c:v>132.58900399999999</c:v>
                </c:pt>
                <c:pt idx="64">
                  <c:v>80.647378000000003</c:v>
                </c:pt>
                <c:pt idx="65">
                  <c:v>56.048290999999999</c:v>
                </c:pt>
                <c:pt idx="66">
                  <c:v>31.912016999999999</c:v>
                </c:pt>
                <c:pt idx="67">
                  <c:v>19.182418999999999</c:v>
                </c:pt>
                <c:pt idx="68">
                  <c:v>22.781497000000002</c:v>
                </c:pt>
                <c:pt idx="69">
                  <c:v>25.951438</c:v>
                </c:pt>
                <c:pt idx="70">
                  <c:v>27.354179999999999</c:v>
                </c:pt>
                <c:pt idx="71">
                  <c:v>30.451812</c:v>
                </c:pt>
                <c:pt idx="72">
                  <c:v>54.531069000000002</c:v>
                </c:pt>
                <c:pt idx="73">
                  <c:v>63.430292999999999</c:v>
                </c:pt>
                <c:pt idx="74">
                  <c:v>59.274697000000003</c:v>
                </c:pt>
                <c:pt idx="75">
                  <c:v>62.741728999999999</c:v>
                </c:pt>
                <c:pt idx="76">
                  <c:v>67.512876000000006</c:v>
                </c:pt>
                <c:pt idx="77">
                  <c:v>84.010840000000002</c:v>
                </c:pt>
                <c:pt idx="78">
                  <c:v>73.088612999999995</c:v>
                </c:pt>
                <c:pt idx="79">
                  <c:v>67.041078999999996</c:v>
                </c:pt>
                <c:pt idx="80">
                  <c:v>88.426620999999997</c:v>
                </c:pt>
                <c:pt idx="81">
                  <c:v>56.127777999999999</c:v>
                </c:pt>
                <c:pt idx="82">
                  <c:v>47.044893000000002</c:v>
                </c:pt>
                <c:pt idx="83">
                  <c:v>44.457324</c:v>
                </c:pt>
                <c:pt idx="84">
                  <c:v>46.785502999999999</c:v>
                </c:pt>
                <c:pt idx="85">
                  <c:v>43.207227000000003</c:v>
                </c:pt>
                <c:pt idx="86">
                  <c:v>48.053477000000001</c:v>
                </c:pt>
                <c:pt idx="87">
                  <c:v>53.486269999999998</c:v>
                </c:pt>
                <c:pt idx="88">
                  <c:v>38.677964000000003</c:v>
                </c:pt>
                <c:pt idx="89">
                  <c:v>41.494760999999997</c:v>
                </c:pt>
                <c:pt idx="90">
                  <c:v>32.459767999999997</c:v>
                </c:pt>
                <c:pt idx="91">
                  <c:v>32.575769000000001</c:v>
                </c:pt>
                <c:pt idx="92">
                  <c:v>37.917755999999997</c:v>
                </c:pt>
                <c:pt idx="93">
                  <c:v>28.328557</c:v>
                </c:pt>
                <c:pt idx="94">
                  <c:v>40.510331999999998</c:v>
                </c:pt>
                <c:pt idx="95">
                  <c:v>39.263623000000003</c:v>
                </c:pt>
                <c:pt idx="96">
                  <c:v>38.368540000000003</c:v>
                </c:pt>
                <c:pt idx="97">
                  <c:v>35.958931</c:v>
                </c:pt>
                <c:pt idx="98">
                  <c:v>34.286951000000002</c:v>
                </c:pt>
                <c:pt idx="99">
                  <c:v>46.931078999999997</c:v>
                </c:pt>
                <c:pt idx="100">
                  <c:v>47.848666999999999</c:v>
                </c:pt>
                <c:pt idx="101">
                  <c:v>41.493765000000003</c:v>
                </c:pt>
                <c:pt idx="102">
                  <c:v>41.349677999999997</c:v>
                </c:pt>
                <c:pt idx="103">
                  <c:v>47.000312000000001</c:v>
                </c:pt>
                <c:pt idx="104">
                  <c:v>35.396431</c:v>
                </c:pt>
                <c:pt idx="105">
                  <c:v>42.813740000000003</c:v>
                </c:pt>
                <c:pt idx="106">
                  <c:v>47.521698999999998</c:v>
                </c:pt>
                <c:pt idx="107">
                  <c:v>53.378217999999997</c:v>
                </c:pt>
                <c:pt idx="108">
                  <c:v>63.790942000000001</c:v>
                </c:pt>
                <c:pt idx="109">
                  <c:v>40.716216000000003</c:v>
                </c:pt>
                <c:pt idx="110">
                  <c:v>48.956738000000001</c:v>
                </c:pt>
                <c:pt idx="111">
                  <c:v>53.574814000000003</c:v>
                </c:pt>
                <c:pt idx="112">
                  <c:v>44.268588999999999</c:v>
                </c:pt>
                <c:pt idx="113">
                  <c:v>53.633432999999997</c:v>
                </c:pt>
                <c:pt idx="114">
                  <c:v>55.846162</c:v>
                </c:pt>
                <c:pt idx="115">
                  <c:v>49.780459</c:v>
                </c:pt>
                <c:pt idx="116">
                  <c:v>46.283965000000002</c:v>
                </c:pt>
                <c:pt idx="117">
                  <c:v>56.837997999999999</c:v>
                </c:pt>
                <c:pt idx="118">
                  <c:v>55.588290999999998</c:v>
                </c:pt>
                <c:pt idx="119">
                  <c:v>77.150863999999999</c:v>
                </c:pt>
                <c:pt idx="120">
                  <c:v>58.734262999999999</c:v>
                </c:pt>
                <c:pt idx="121">
                  <c:v>63.628563999999997</c:v>
                </c:pt>
                <c:pt idx="122">
                  <c:v>64.667539000000005</c:v>
                </c:pt>
                <c:pt idx="123">
                  <c:v>50.925795999999998</c:v>
                </c:pt>
                <c:pt idx="124">
                  <c:v>55.302289999999999</c:v>
                </c:pt>
                <c:pt idx="125">
                  <c:v>69.382148000000001</c:v>
                </c:pt>
                <c:pt idx="126">
                  <c:v>66.071552999999994</c:v>
                </c:pt>
                <c:pt idx="127">
                  <c:v>53.872466000000003</c:v>
                </c:pt>
                <c:pt idx="128">
                  <c:v>67.265977000000007</c:v>
                </c:pt>
                <c:pt idx="129">
                  <c:v>68.323554999999999</c:v>
                </c:pt>
                <c:pt idx="130">
                  <c:v>70.336669999999998</c:v>
                </c:pt>
                <c:pt idx="131">
                  <c:v>66.881767999999994</c:v>
                </c:pt>
                <c:pt idx="132">
                  <c:v>71.654911999999996</c:v>
                </c:pt>
                <c:pt idx="133">
                  <c:v>66.588047000000003</c:v>
                </c:pt>
                <c:pt idx="134">
                  <c:v>62.679712000000002</c:v>
                </c:pt>
                <c:pt idx="135">
                  <c:v>63.539364999999997</c:v>
                </c:pt>
                <c:pt idx="136">
                  <c:v>72.004970999999998</c:v>
                </c:pt>
                <c:pt idx="137">
                  <c:v>75.483677</c:v>
                </c:pt>
                <c:pt idx="138">
                  <c:v>61.605468999999999</c:v>
                </c:pt>
                <c:pt idx="139">
                  <c:v>67.141592000000003</c:v>
                </c:pt>
                <c:pt idx="140">
                  <c:v>75.223759999999999</c:v>
                </c:pt>
                <c:pt idx="141">
                  <c:v>73.332217</c:v>
                </c:pt>
                <c:pt idx="142">
                  <c:v>59.525131999999999</c:v>
                </c:pt>
                <c:pt idx="143">
                  <c:v>68.509663000000003</c:v>
                </c:pt>
                <c:pt idx="144">
                  <c:v>67.840732000000003</c:v>
                </c:pt>
                <c:pt idx="145">
                  <c:v>69.042733999999996</c:v>
                </c:pt>
                <c:pt idx="146">
                  <c:v>66.591626000000005</c:v>
                </c:pt>
                <c:pt idx="147">
                  <c:v>71.773477</c:v>
                </c:pt>
                <c:pt idx="148">
                  <c:v>67.158184000000006</c:v>
                </c:pt>
                <c:pt idx="149">
                  <c:v>76.118604000000005</c:v>
                </c:pt>
                <c:pt idx="150">
                  <c:v>66.238095999999999</c:v>
                </c:pt>
                <c:pt idx="151">
                  <c:v>73.020908000000006</c:v>
                </c:pt>
                <c:pt idx="152">
                  <c:v>70.950644999999994</c:v>
                </c:pt>
                <c:pt idx="153">
                  <c:v>73.942172999999997</c:v>
                </c:pt>
                <c:pt idx="154">
                  <c:v>76.783666999999994</c:v>
                </c:pt>
                <c:pt idx="155">
                  <c:v>80.698892000000001</c:v>
                </c:pt>
                <c:pt idx="156">
                  <c:v>73.476172000000005</c:v>
                </c:pt>
                <c:pt idx="157">
                  <c:v>83.121737999999993</c:v>
                </c:pt>
                <c:pt idx="158">
                  <c:v>104.13283199999999</c:v>
                </c:pt>
                <c:pt idx="159">
                  <c:v>91.425088000000002</c:v>
                </c:pt>
                <c:pt idx="160">
                  <c:v>68.252212</c:v>
                </c:pt>
                <c:pt idx="161">
                  <c:v>81.065399999999997</c:v>
                </c:pt>
                <c:pt idx="162">
                  <c:v>70.576825999999997</c:v>
                </c:pt>
                <c:pt idx="163">
                  <c:v>82.381230000000002</c:v>
                </c:pt>
                <c:pt idx="164">
                  <c:v>91.797157999999996</c:v>
                </c:pt>
                <c:pt idx="165">
                  <c:v>73.509619000000001</c:v>
                </c:pt>
                <c:pt idx="166">
                  <c:v>81.664707000000007</c:v>
                </c:pt>
                <c:pt idx="167">
                  <c:v>70.684950999999998</c:v>
                </c:pt>
                <c:pt idx="168">
                  <c:v>88.594628999999998</c:v>
                </c:pt>
                <c:pt idx="169">
                  <c:v>96.687734000000006</c:v>
                </c:pt>
                <c:pt idx="170">
                  <c:v>98.745058999999998</c:v>
                </c:pt>
                <c:pt idx="171">
                  <c:v>79.148134999999996</c:v>
                </c:pt>
                <c:pt idx="172">
                  <c:v>73.267636999999993</c:v>
                </c:pt>
                <c:pt idx="173">
                  <c:v>100.587744</c:v>
                </c:pt>
                <c:pt idx="174">
                  <c:v>121.143164</c:v>
                </c:pt>
                <c:pt idx="175">
                  <c:v>85.566942999999995</c:v>
                </c:pt>
                <c:pt idx="176">
                  <c:v>92.197607000000005</c:v>
                </c:pt>
                <c:pt idx="177">
                  <c:v>92.506777</c:v>
                </c:pt>
                <c:pt idx="178">
                  <c:v>81.189121</c:v>
                </c:pt>
                <c:pt idx="179">
                  <c:v>85.807294999999996</c:v>
                </c:pt>
                <c:pt idx="180">
                  <c:v>98.965712999999994</c:v>
                </c:pt>
                <c:pt idx="181">
                  <c:v>91.443827999999996</c:v>
                </c:pt>
                <c:pt idx="182">
                  <c:v>88.161465000000007</c:v>
                </c:pt>
                <c:pt idx="183">
                  <c:v>84.565684000000005</c:v>
                </c:pt>
                <c:pt idx="184">
                  <c:v>88.097245999999998</c:v>
                </c:pt>
                <c:pt idx="185">
                  <c:v>90.856708999999995</c:v>
                </c:pt>
                <c:pt idx="186">
                  <c:v>110.554648</c:v>
                </c:pt>
                <c:pt idx="187">
                  <c:v>102.226699</c:v>
                </c:pt>
                <c:pt idx="188">
                  <c:v>110.31623999999999</c:v>
                </c:pt>
                <c:pt idx="189">
                  <c:v>128.537217</c:v>
                </c:pt>
                <c:pt idx="190">
                  <c:v>92.491806999999994</c:v>
                </c:pt>
                <c:pt idx="191">
                  <c:v>114.24409199999999</c:v>
                </c:pt>
                <c:pt idx="192">
                  <c:v>98.950565999999995</c:v>
                </c:pt>
                <c:pt idx="193">
                  <c:v>98.223710999999994</c:v>
                </c:pt>
                <c:pt idx="194">
                  <c:v>86.847002000000003</c:v>
                </c:pt>
                <c:pt idx="195">
                  <c:v>101.79140599999999</c:v>
                </c:pt>
                <c:pt idx="196">
                  <c:v>112.77080100000001</c:v>
                </c:pt>
                <c:pt idx="197">
                  <c:v>115.028193</c:v>
                </c:pt>
                <c:pt idx="198">
                  <c:v>120.865156</c:v>
                </c:pt>
                <c:pt idx="199">
                  <c:v>87.201885000000004</c:v>
                </c:pt>
                <c:pt idx="200">
                  <c:v>100.46693399999999</c:v>
                </c:pt>
                <c:pt idx="201">
                  <c:v>89.862734000000003</c:v>
                </c:pt>
                <c:pt idx="202">
                  <c:v>104.636162</c:v>
                </c:pt>
                <c:pt idx="203">
                  <c:v>117.153789</c:v>
                </c:pt>
                <c:pt idx="204">
                  <c:v>84.947694999999996</c:v>
                </c:pt>
                <c:pt idx="205">
                  <c:v>97.262157999999999</c:v>
                </c:pt>
                <c:pt idx="206">
                  <c:v>108.996729</c:v>
                </c:pt>
                <c:pt idx="207">
                  <c:v>111.57292</c:v>
                </c:pt>
                <c:pt idx="208">
                  <c:v>98.806962999999996</c:v>
                </c:pt>
                <c:pt idx="209">
                  <c:v>125.99110400000001</c:v>
                </c:pt>
                <c:pt idx="210">
                  <c:v>142.89396500000001</c:v>
                </c:pt>
                <c:pt idx="211">
                  <c:v>114.67218800000001</c:v>
                </c:pt>
                <c:pt idx="212">
                  <c:v>100.772949</c:v>
                </c:pt>
                <c:pt idx="213">
                  <c:v>120.51151400000001</c:v>
                </c:pt>
                <c:pt idx="214">
                  <c:v>98.717461</c:v>
                </c:pt>
                <c:pt idx="215">
                  <c:v>127.29043900000001</c:v>
                </c:pt>
                <c:pt idx="216">
                  <c:v>109.869482</c:v>
                </c:pt>
                <c:pt idx="217">
                  <c:v>132.27087900000001</c:v>
                </c:pt>
                <c:pt idx="218">
                  <c:v>86.622694999999993</c:v>
                </c:pt>
                <c:pt idx="219">
                  <c:v>96.464854000000003</c:v>
                </c:pt>
                <c:pt idx="220">
                  <c:v>114.843701</c:v>
                </c:pt>
                <c:pt idx="221">
                  <c:v>108.02142600000001</c:v>
                </c:pt>
                <c:pt idx="222">
                  <c:v>106.592393</c:v>
                </c:pt>
                <c:pt idx="223">
                  <c:v>122.847939</c:v>
                </c:pt>
                <c:pt idx="224">
                  <c:v>125.408027</c:v>
                </c:pt>
                <c:pt idx="225">
                  <c:v>110.26527299999999</c:v>
                </c:pt>
                <c:pt idx="226">
                  <c:v>116.07939500000001</c:v>
                </c:pt>
                <c:pt idx="227">
                  <c:v>113.99441400000001</c:v>
                </c:pt>
                <c:pt idx="228">
                  <c:v>100.079063</c:v>
                </c:pt>
                <c:pt idx="229">
                  <c:v>128.46459999999999</c:v>
                </c:pt>
                <c:pt idx="230">
                  <c:v>110.54541</c:v>
                </c:pt>
                <c:pt idx="231">
                  <c:v>113.387822</c:v>
                </c:pt>
                <c:pt idx="232">
                  <c:v>106.797051</c:v>
                </c:pt>
                <c:pt idx="233">
                  <c:v>119.599785</c:v>
                </c:pt>
                <c:pt idx="234">
                  <c:v>107.18434600000001</c:v>
                </c:pt>
                <c:pt idx="235">
                  <c:v>139.663613</c:v>
                </c:pt>
                <c:pt idx="236">
                  <c:v>127.157607</c:v>
                </c:pt>
                <c:pt idx="237">
                  <c:v>115.08889600000001</c:v>
                </c:pt>
                <c:pt idx="238">
                  <c:v>119.450469</c:v>
                </c:pt>
                <c:pt idx="239">
                  <c:v>133.05774400000001</c:v>
                </c:pt>
                <c:pt idx="240">
                  <c:v>87.924199000000002</c:v>
                </c:pt>
                <c:pt idx="241">
                  <c:v>110.381123</c:v>
                </c:pt>
                <c:pt idx="242">
                  <c:v>94.710116999999997</c:v>
                </c:pt>
                <c:pt idx="243">
                  <c:v>129.71605500000001</c:v>
                </c:pt>
                <c:pt idx="244">
                  <c:v>126.212568</c:v>
                </c:pt>
                <c:pt idx="245">
                  <c:v>113.330449</c:v>
                </c:pt>
                <c:pt idx="246">
                  <c:v>102.612891</c:v>
                </c:pt>
                <c:pt idx="247">
                  <c:v>112.467236</c:v>
                </c:pt>
                <c:pt idx="248">
                  <c:v>123.843887</c:v>
                </c:pt>
                <c:pt idx="249">
                  <c:v>123.291982</c:v>
                </c:pt>
                <c:pt idx="250">
                  <c:v>143.21017599999999</c:v>
                </c:pt>
                <c:pt idx="251">
                  <c:v>145.423799</c:v>
                </c:pt>
                <c:pt idx="252">
                  <c:v>140.33244099999999</c:v>
                </c:pt>
                <c:pt idx="253">
                  <c:v>111.101816</c:v>
                </c:pt>
                <c:pt idx="254">
                  <c:v>120.314053</c:v>
                </c:pt>
                <c:pt idx="255">
                  <c:v>118.497646</c:v>
                </c:pt>
                <c:pt idx="256">
                  <c:v>120.416016</c:v>
                </c:pt>
                <c:pt idx="257">
                  <c:v>124.109756</c:v>
                </c:pt>
                <c:pt idx="258">
                  <c:v>122.691045</c:v>
                </c:pt>
                <c:pt idx="259">
                  <c:v>111.65293</c:v>
                </c:pt>
                <c:pt idx="260">
                  <c:v>127.598242</c:v>
                </c:pt>
                <c:pt idx="261">
                  <c:v>138.32114300000001</c:v>
                </c:pt>
                <c:pt idx="262">
                  <c:v>116.12447299999999</c:v>
                </c:pt>
                <c:pt idx="263">
                  <c:v>126.11735400000001</c:v>
                </c:pt>
                <c:pt idx="264">
                  <c:v>163.49869100000001</c:v>
                </c:pt>
                <c:pt idx="265">
                  <c:v>103.575615</c:v>
                </c:pt>
                <c:pt idx="266">
                  <c:v>125.196777</c:v>
                </c:pt>
                <c:pt idx="267">
                  <c:v>135.12879899999999</c:v>
                </c:pt>
                <c:pt idx="268">
                  <c:v>127.894121</c:v>
                </c:pt>
                <c:pt idx="269">
                  <c:v>139.286416</c:v>
                </c:pt>
                <c:pt idx="270">
                  <c:v>135.9271</c:v>
                </c:pt>
                <c:pt idx="271">
                  <c:v>134.84414100000001</c:v>
                </c:pt>
                <c:pt idx="272">
                  <c:v>153.53093699999999</c:v>
                </c:pt>
                <c:pt idx="273">
                  <c:v>129.99990199999999</c:v>
                </c:pt>
                <c:pt idx="274">
                  <c:v>133.511719</c:v>
                </c:pt>
                <c:pt idx="275">
                  <c:v>155.798877</c:v>
                </c:pt>
                <c:pt idx="276">
                  <c:v>145.59011699999999</c:v>
                </c:pt>
                <c:pt idx="277">
                  <c:v>165.00298799999999</c:v>
                </c:pt>
                <c:pt idx="278">
                  <c:v>145.26713899999999</c:v>
                </c:pt>
                <c:pt idx="279">
                  <c:v>187.904492</c:v>
                </c:pt>
                <c:pt idx="280">
                  <c:v>163.96332000000001</c:v>
                </c:pt>
                <c:pt idx="281">
                  <c:v>141.09379899999999</c:v>
                </c:pt>
                <c:pt idx="282">
                  <c:v>156.06948199999999</c:v>
                </c:pt>
                <c:pt idx="283">
                  <c:v>136.181523</c:v>
                </c:pt>
                <c:pt idx="284">
                  <c:v>117.866855</c:v>
                </c:pt>
                <c:pt idx="285">
                  <c:v>157.44210899999999</c:v>
                </c:pt>
                <c:pt idx="286">
                  <c:v>127.008135</c:v>
                </c:pt>
                <c:pt idx="287">
                  <c:v>139.38106400000001</c:v>
                </c:pt>
                <c:pt idx="288">
                  <c:v>136.94009800000001</c:v>
                </c:pt>
                <c:pt idx="289">
                  <c:v>110.558955</c:v>
                </c:pt>
                <c:pt idx="290">
                  <c:v>147.15717799999999</c:v>
                </c:pt>
                <c:pt idx="291">
                  <c:v>132.900283</c:v>
                </c:pt>
                <c:pt idx="292">
                  <c:v>110.30919900000001</c:v>
                </c:pt>
                <c:pt idx="293">
                  <c:v>162.82616200000001</c:v>
                </c:pt>
                <c:pt idx="294">
                  <c:v>124.786416</c:v>
                </c:pt>
                <c:pt idx="295">
                  <c:v>172.58009799999999</c:v>
                </c:pt>
                <c:pt idx="296">
                  <c:v>144.98999000000001</c:v>
                </c:pt>
                <c:pt idx="297">
                  <c:v>152.15423799999999</c:v>
                </c:pt>
                <c:pt idx="298">
                  <c:v>133.132949</c:v>
                </c:pt>
                <c:pt idx="299">
                  <c:v>140.35220699999999</c:v>
                </c:pt>
                <c:pt idx="300">
                  <c:v>163.52085</c:v>
                </c:pt>
              </c:numCache>
            </c:numRef>
          </c:yVal>
          <c:smooth val="1"/>
          <c:extLst>
            <c:ext xmlns:c16="http://schemas.microsoft.com/office/drawing/2014/chart" uri="{C3380CC4-5D6E-409C-BE32-E72D297353CC}">
              <c16:uniqueId val="{00000001-DD1C-411A-A81D-E8EA35FA44F6}"/>
            </c:ext>
          </c:extLst>
        </c:ser>
        <c:dLbls>
          <c:showLegendKey val="0"/>
          <c:showVal val="0"/>
          <c:showCatName val="0"/>
          <c:showSerName val="0"/>
          <c:showPercent val="0"/>
          <c:showBubbleSize val="0"/>
        </c:dLbls>
        <c:axId val="155449856"/>
        <c:axId val="155449296"/>
      </c:scatterChart>
      <c:valAx>
        <c:axId val="155448176"/>
        <c:scaling>
          <c:orientation val="minMax"/>
        </c:scaling>
        <c:delete val="0"/>
        <c:axPos val="b"/>
        <c:numFmt formatCode="General" sourceLinked="1"/>
        <c:majorTickMark val="out"/>
        <c:minorTickMark val="none"/>
        <c:tickLblPos val="nextTo"/>
        <c:crossAx val="155448736"/>
        <c:crosses val="autoZero"/>
        <c:crossBetween val="midCat"/>
      </c:valAx>
      <c:valAx>
        <c:axId val="155448736"/>
        <c:scaling>
          <c:orientation val="minMax"/>
          <c:max val="1"/>
          <c:min val="0"/>
        </c:scaling>
        <c:delete val="0"/>
        <c:axPos val="l"/>
        <c:majorGridlines/>
        <c:numFmt formatCode="General" sourceLinked="1"/>
        <c:majorTickMark val="out"/>
        <c:minorTickMark val="none"/>
        <c:tickLblPos val="nextTo"/>
        <c:txPr>
          <a:bodyPr/>
          <a:lstStyle/>
          <a:p>
            <a:pPr>
              <a:defRPr b="1">
                <a:solidFill>
                  <a:schemeClr val="accent2"/>
                </a:solidFill>
              </a:defRPr>
            </a:pPr>
            <a:endParaRPr lang="zh-TW"/>
          </a:p>
        </c:txPr>
        <c:crossAx val="155448176"/>
        <c:crosses val="autoZero"/>
        <c:crossBetween val="midCat"/>
      </c:valAx>
      <c:valAx>
        <c:axId val="155449296"/>
        <c:scaling>
          <c:orientation val="minMax"/>
        </c:scaling>
        <c:delete val="0"/>
        <c:axPos val="r"/>
        <c:numFmt formatCode="General" sourceLinked="1"/>
        <c:majorTickMark val="out"/>
        <c:minorTickMark val="none"/>
        <c:tickLblPos val="nextTo"/>
        <c:txPr>
          <a:bodyPr/>
          <a:lstStyle/>
          <a:p>
            <a:pPr>
              <a:defRPr b="1">
                <a:solidFill>
                  <a:srgbClr val="92D050"/>
                </a:solidFill>
              </a:defRPr>
            </a:pPr>
            <a:endParaRPr lang="zh-TW"/>
          </a:p>
        </c:txPr>
        <c:crossAx val="155449856"/>
        <c:crosses val="max"/>
        <c:crossBetween val="midCat"/>
      </c:valAx>
      <c:valAx>
        <c:axId val="155449856"/>
        <c:scaling>
          <c:orientation val="minMax"/>
        </c:scaling>
        <c:delete val="1"/>
        <c:axPos val="b"/>
        <c:numFmt formatCode="General" sourceLinked="1"/>
        <c:majorTickMark val="out"/>
        <c:minorTickMark val="none"/>
        <c:tickLblPos val="none"/>
        <c:crossAx val="155449296"/>
        <c:crosses val="autoZero"/>
        <c:crossBetween val="midCat"/>
      </c:valAx>
    </c:plotArea>
    <c:legend>
      <c:legendPos val="b"/>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0"/>
          <c:tx>
            <c:strRef>
              <c:f>'[figure.xlsx]existing，non-existing每1個交錯輸入，共x'!$B$1</c:f>
              <c:strCache>
                <c:ptCount val="1"/>
                <c:pt idx="0">
                  <c:v>training accuracy</c:v>
                </c:pt>
              </c:strCache>
            </c:strRef>
          </c:tx>
          <c:spPr>
            <a:ln>
              <a:solidFill>
                <a:schemeClr val="accent2"/>
              </a:solidFill>
            </a:ln>
          </c:spPr>
          <c:marker>
            <c:symbol val="none"/>
          </c:marker>
          <c:xVal>
            <c:numRef>
              <c:f>'[figure.xlsx]existing，non-existing每1個交錯輸入，共x'!$A$2:$A$302</c:f>
              <c:numCache>
                <c:formatCode>General</c:formatCode>
                <c:ptCount val="3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numCache>
            </c:numRef>
          </c:xVal>
          <c:yVal>
            <c:numRef>
              <c:f>'[figure.xlsx]existing，non-existing每1個交錯輸入，共x'!$B$2:$B$302</c:f>
              <c:numCache>
                <c:formatCode>General</c:formatCode>
                <c:ptCount val="301"/>
                <c:pt idx="0">
                  <c:v>0.5</c:v>
                </c:pt>
                <c:pt idx="1">
                  <c:v>0.66</c:v>
                </c:pt>
                <c:pt idx="2">
                  <c:v>0.5</c:v>
                </c:pt>
                <c:pt idx="3">
                  <c:v>0.5</c:v>
                </c:pt>
                <c:pt idx="4">
                  <c:v>0.5</c:v>
                </c:pt>
                <c:pt idx="5">
                  <c:v>0.64</c:v>
                </c:pt>
                <c:pt idx="6">
                  <c:v>0.84</c:v>
                </c:pt>
                <c:pt idx="7">
                  <c:v>1</c:v>
                </c:pt>
                <c:pt idx="8">
                  <c:v>0.84</c:v>
                </c:pt>
                <c:pt idx="9">
                  <c:v>0.8</c:v>
                </c:pt>
                <c:pt idx="10">
                  <c:v>0.78</c:v>
                </c:pt>
                <c:pt idx="11">
                  <c:v>0.88</c:v>
                </c:pt>
                <c:pt idx="12">
                  <c:v>0.92</c:v>
                </c:pt>
                <c:pt idx="13">
                  <c:v>1</c:v>
                </c:pt>
                <c:pt idx="14">
                  <c:v>0.84</c:v>
                </c:pt>
                <c:pt idx="15">
                  <c:v>0.78</c:v>
                </c:pt>
                <c:pt idx="16">
                  <c:v>0.78</c:v>
                </c:pt>
                <c:pt idx="17">
                  <c:v>0.72</c:v>
                </c:pt>
                <c:pt idx="18">
                  <c:v>0.94</c:v>
                </c:pt>
                <c:pt idx="19">
                  <c:v>1</c:v>
                </c:pt>
                <c:pt idx="20">
                  <c:v>1</c:v>
                </c:pt>
                <c:pt idx="21">
                  <c:v>1</c:v>
                </c:pt>
                <c:pt idx="22">
                  <c:v>1</c:v>
                </c:pt>
                <c:pt idx="23">
                  <c:v>1</c:v>
                </c:pt>
                <c:pt idx="24">
                  <c:v>1</c:v>
                </c:pt>
                <c:pt idx="25">
                  <c:v>1</c:v>
                </c:pt>
                <c:pt idx="26">
                  <c:v>0.92</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0.9</c:v>
                </c:pt>
                <c:pt idx="43">
                  <c:v>0.92</c:v>
                </c:pt>
                <c:pt idx="44">
                  <c:v>1</c:v>
                </c:pt>
                <c:pt idx="45">
                  <c:v>1</c:v>
                </c:pt>
                <c:pt idx="46">
                  <c:v>0.96</c:v>
                </c:pt>
                <c:pt idx="47">
                  <c:v>1</c:v>
                </c:pt>
                <c:pt idx="48">
                  <c:v>1</c:v>
                </c:pt>
                <c:pt idx="49">
                  <c:v>1</c:v>
                </c:pt>
                <c:pt idx="50">
                  <c:v>0.94</c:v>
                </c:pt>
                <c:pt idx="51">
                  <c:v>0.98</c:v>
                </c:pt>
                <c:pt idx="52">
                  <c:v>1</c:v>
                </c:pt>
                <c:pt idx="53">
                  <c:v>1</c:v>
                </c:pt>
                <c:pt idx="54">
                  <c:v>1</c:v>
                </c:pt>
                <c:pt idx="55">
                  <c:v>0.98</c:v>
                </c:pt>
                <c:pt idx="56">
                  <c:v>0.96</c:v>
                </c:pt>
                <c:pt idx="57">
                  <c:v>1</c:v>
                </c:pt>
                <c:pt idx="58">
                  <c:v>0.96</c:v>
                </c:pt>
                <c:pt idx="59">
                  <c:v>0.9</c:v>
                </c:pt>
                <c:pt idx="60">
                  <c:v>0.98</c:v>
                </c:pt>
                <c:pt idx="61">
                  <c:v>0.94</c:v>
                </c:pt>
                <c:pt idx="62">
                  <c:v>1</c:v>
                </c:pt>
                <c:pt idx="63">
                  <c:v>1</c:v>
                </c:pt>
                <c:pt idx="64">
                  <c:v>1</c:v>
                </c:pt>
                <c:pt idx="65">
                  <c:v>1</c:v>
                </c:pt>
                <c:pt idx="66">
                  <c:v>0.98</c:v>
                </c:pt>
                <c:pt idx="67">
                  <c:v>0.96</c:v>
                </c:pt>
                <c:pt idx="68">
                  <c:v>1</c:v>
                </c:pt>
                <c:pt idx="69">
                  <c:v>0.94</c:v>
                </c:pt>
                <c:pt idx="70">
                  <c:v>1</c:v>
                </c:pt>
                <c:pt idx="71">
                  <c:v>1</c:v>
                </c:pt>
                <c:pt idx="72">
                  <c:v>1</c:v>
                </c:pt>
                <c:pt idx="73">
                  <c:v>1</c:v>
                </c:pt>
                <c:pt idx="74">
                  <c:v>1</c:v>
                </c:pt>
                <c:pt idx="75">
                  <c:v>1</c:v>
                </c:pt>
                <c:pt idx="76">
                  <c:v>1</c:v>
                </c:pt>
                <c:pt idx="77">
                  <c:v>1</c:v>
                </c:pt>
                <c:pt idx="78">
                  <c:v>1</c:v>
                </c:pt>
                <c:pt idx="79">
                  <c:v>1</c:v>
                </c:pt>
                <c:pt idx="80">
                  <c:v>0.98</c:v>
                </c:pt>
                <c:pt idx="81">
                  <c:v>0.98</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0.98</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0.98</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0.98</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numCache>
            </c:numRef>
          </c:yVal>
          <c:smooth val="1"/>
          <c:extLst>
            <c:ext xmlns:c16="http://schemas.microsoft.com/office/drawing/2014/chart" uri="{C3380CC4-5D6E-409C-BE32-E72D297353CC}">
              <c16:uniqueId val="{00000000-8FB9-4342-822B-80B6834CF075}"/>
            </c:ext>
          </c:extLst>
        </c:ser>
        <c:dLbls>
          <c:showLegendKey val="0"/>
          <c:showVal val="0"/>
          <c:showCatName val="0"/>
          <c:showSerName val="0"/>
          <c:showPercent val="0"/>
          <c:showBubbleSize val="0"/>
        </c:dLbls>
        <c:axId val="155452656"/>
        <c:axId val="155704928"/>
      </c:scatterChart>
      <c:scatterChart>
        <c:scatterStyle val="smoothMarker"/>
        <c:varyColors val="0"/>
        <c:ser>
          <c:idx val="2"/>
          <c:order val="1"/>
          <c:tx>
            <c:strRef>
              <c:f>'[figure.xlsx]existing，non-existing每1個交錯輸入，共x'!$C$1</c:f>
              <c:strCache>
                <c:ptCount val="1"/>
                <c:pt idx="0">
                  <c:v>Avg of Squ Diff (Node 1 &amp; 0)</c:v>
                </c:pt>
              </c:strCache>
            </c:strRef>
          </c:tx>
          <c:spPr>
            <a:ln>
              <a:solidFill>
                <a:schemeClr val="accent3"/>
              </a:solidFill>
            </a:ln>
          </c:spPr>
          <c:marker>
            <c:symbol val="none"/>
          </c:marker>
          <c:trendline>
            <c:trendlineType val="poly"/>
            <c:order val="3"/>
            <c:dispRSqr val="0"/>
            <c:dispEq val="0"/>
          </c:trendline>
          <c:xVal>
            <c:numRef>
              <c:f>'[figure.xlsx]existing，non-existing每1個交錯輸入，共x'!$A$2:$A$302</c:f>
              <c:numCache>
                <c:formatCode>General</c:formatCode>
                <c:ptCount val="3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numCache>
            </c:numRef>
          </c:xVal>
          <c:yVal>
            <c:numRef>
              <c:f>'[figure.xlsx]existing，non-existing每1個交錯輸入，共x'!$C$2:$C$302</c:f>
              <c:numCache>
                <c:formatCode>General</c:formatCode>
                <c:ptCount val="301"/>
                <c:pt idx="0">
                  <c:v>44.064771</c:v>
                </c:pt>
                <c:pt idx="1">
                  <c:v>1.8559270000000001</c:v>
                </c:pt>
                <c:pt idx="2">
                  <c:v>9.8695679999999992</c:v>
                </c:pt>
                <c:pt idx="3">
                  <c:v>25.979983000000001</c:v>
                </c:pt>
                <c:pt idx="4">
                  <c:v>33.362161</c:v>
                </c:pt>
                <c:pt idx="5">
                  <c:v>25.492915</c:v>
                </c:pt>
                <c:pt idx="6">
                  <c:v>13.041327000000001</c:v>
                </c:pt>
                <c:pt idx="7">
                  <c:v>4.6952199999999999</c:v>
                </c:pt>
                <c:pt idx="8">
                  <c:v>9.9965480000000007</c:v>
                </c:pt>
                <c:pt idx="9">
                  <c:v>12.262098</c:v>
                </c:pt>
                <c:pt idx="10">
                  <c:v>11.668995000000001</c:v>
                </c:pt>
                <c:pt idx="11">
                  <c:v>13.135904999999999</c:v>
                </c:pt>
                <c:pt idx="12">
                  <c:v>12.260168</c:v>
                </c:pt>
                <c:pt idx="13">
                  <c:v>15.142303</c:v>
                </c:pt>
                <c:pt idx="14">
                  <c:v>19.170916999999999</c:v>
                </c:pt>
                <c:pt idx="15">
                  <c:v>28.112012</c:v>
                </c:pt>
                <c:pt idx="16">
                  <c:v>28.790364</c:v>
                </c:pt>
                <c:pt idx="17">
                  <c:v>34.239274999999999</c:v>
                </c:pt>
                <c:pt idx="18">
                  <c:v>49.069927</c:v>
                </c:pt>
                <c:pt idx="19">
                  <c:v>56.124623999999997</c:v>
                </c:pt>
                <c:pt idx="20">
                  <c:v>63.158915999999998</c:v>
                </c:pt>
                <c:pt idx="21">
                  <c:v>63.364184999999999</c:v>
                </c:pt>
                <c:pt idx="22">
                  <c:v>70.211724000000004</c:v>
                </c:pt>
                <c:pt idx="23">
                  <c:v>80.165293000000005</c:v>
                </c:pt>
                <c:pt idx="24">
                  <c:v>71.968588999999994</c:v>
                </c:pt>
                <c:pt idx="25">
                  <c:v>77.614892999999995</c:v>
                </c:pt>
                <c:pt idx="26">
                  <c:v>74.914077000000006</c:v>
                </c:pt>
                <c:pt idx="27">
                  <c:v>79.388608000000005</c:v>
                </c:pt>
                <c:pt idx="28">
                  <c:v>124.888857</c:v>
                </c:pt>
                <c:pt idx="29">
                  <c:v>102.531025</c:v>
                </c:pt>
                <c:pt idx="30">
                  <c:v>114.554697</c:v>
                </c:pt>
                <c:pt idx="31">
                  <c:v>102.290498</c:v>
                </c:pt>
                <c:pt idx="32">
                  <c:v>46.675601</c:v>
                </c:pt>
                <c:pt idx="33">
                  <c:v>45.479531000000001</c:v>
                </c:pt>
                <c:pt idx="34">
                  <c:v>58.140610000000002</c:v>
                </c:pt>
                <c:pt idx="35">
                  <c:v>67.681831000000003</c:v>
                </c:pt>
                <c:pt idx="36">
                  <c:v>79.035713000000001</c:v>
                </c:pt>
                <c:pt idx="37">
                  <c:v>79.836327999999995</c:v>
                </c:pt>
                <c:pt idx="38">
                  <c:v>74.342363000000006</c:v>
                </c:pt>
                <c:pt idx="39">
                  <c:v>83.573905999999994</c:v>
                </c:pt>
                <c:pt idx="40">
                  <c:v>74.041327999999993</c:v>
                </c:pt>
                <c:pt idx="41">
                  <c:v>56.669038</c:v>
                </c:pt>
                <c:pt idx="42">
                  <c:v>39.270791000000003</c:v>
                </c:pt>
                <c:pt idx="43">
                  <c:v>30.775051000000001</c:v>
                </c:pt>
                <c:pt idx="44">
                  <c:v>91.861864999999995</c:v>
                </c:pt>
                <c:pt idx="45">
                  <c:v>206.20515599999999</c:v>
                </c:pt>
                <c:pt idx="46">
                  <c:v>144.62585899999999</c:v>
                </c:pt>
                <c:pt idx="47">
                  <c:v>150.30116200000001</c:v>
                </c:pt>
                <c:pt idx="48">
                  <c:v>109.67425799999999</c:v>
                </c:pt>
                <c:pt idx="49">
                  <c:v>378.72777300000001</c:v>
                </c:pt>
                <c:pt idx="50">
                  <c:v>275.00923799999998</c:v>
                </c:pt>
                <c:pt idx="51">
                  <c:v>134.66444300000001</c:v>
                </c:pt>
                <c:pt idx="52">
                  <c:v>180.981562</c:v>
                </c:pt>
                <c:pt idx="53">
                  <c:v>160.95657199999999</c:v>
                </c:pt>
                <c:pt idx="54">
                  <c:v>122.377979</c:v>
                </c:pt>
                <c:pt idx="55">
                  <c:v>141.32117199999999</c:v>
                </c:pt>
                <c:pt idx="56">
                  <c:v>140.74032199999999</c:v>
                </c:pt>
                <c:pt idx="57">
                  <c:v>173.90759800000001</c:v>
                </c:pt>
                <c:pt idx="58">
                  <c:v>168.811035</c:v>
                </c:pt>
                <c:pt idx="59">
                  <c:v>171.90677700000001</c:v>
                </c:pt>
                <c:pt idx="60">
                  <c:v>142.33200199999999</c:v>
                </c:pt>
                <c:pt idx="61">
                  <c:v>154.03937500000001</c:v>
                </c:pt>
                <c:pt idx="62">
                  <c:v>153.036846</c:v>
                </c:pt>
                <c:pt idx="63">
                  <c:v>184.45376999999999</c:v>
                </c:pt>
                <c:pt idx="64">
                  <c:v>165.09689499999999</c:v>
                </c:pt>
                <c:pt idx="65">
                  <c:v>195.89921899999999</c:v>
                </c:pt>
                <c:pt idx="66">
                  <c:v>177.717715</c:v>
                </c:pt>
                <c:pt idx="67">
                  <c:v>224.45398399999999</c:v>
                </c:pt>
                <c:pt idx="68">
                  <c:v>146.37584000000001</c:v>
                </c:pt>
                <c:pt idx="69">
                  <c:v>178.36662100000001</c:v>
                </c:pt>
                <c:pt idx="70">
                  <c:v>207.90752000000001</c:v>
                </c:pt>
                <c:pt idx="71">
                  <c:v>179.728633</c:v>
                </c:pt>
                <c:pt idx="72">
                  <c:v>166.053652</c:v>
                </c:pt>
                <c:pt idx="73">
                  <c:v>167.568613</c:v>
                </c:pt>
                <c:pt idx="74">
                  <c:v>219.31115199999999</c:v>
                </c:pt>
                <c:pt idx="75">
                  <c:v>201.42648399999999</c:v>
                </c:pt>
                <c:pt idx="76">
                  <c:v>186.19400400000001</c:v>
                </c:pt>
                <c:pt idx="77">
                  <c:v>185.053516</c:v>
                </c:pt>
                <c:pt idx="78">
                  <c:v>156.43752000000001</c:v>
                </c:pt>
                <c:pt idx="79">
                  <c:v>174.40996100000001</c:v>
                </c:pt>
                <c:pt idx="80">
                  <c:v>149.26616200000001</c:v>
                </c:pt>
                <c:pt idx="81">
                  <c:v>155.76181600000001</c:v>
                </c:pt>
                <c:pt idx="82">
                  <c:v>159.950762</c:v>
                </c:pt>
                <c:pt idx="83">
                  <c:v>183.42796899999999</c:v>
                </c:pt>
                <c:pt idx="84">
                  <c:v>137.73021499999999</c:v>
                </c:pt>
                <c:pt idx="85">
                  <c:v>210.66732400000001</c:v>
                </c:pt>
                <c:pt idx="86">
                  <c:v>132.526309</c:v>
                </c:pt>
                <c:pt idx="87">
                  <c:v>169.22275400000001</c:v>
                </c:pt>
                <c:pt idx="88">
                  <c:v>192.54115200000001</c:v>
                </c:pt>
                <c:pt idx="89">
                  <c:v>158.61086900000001</c:v>
                </c:pt>
                <c:pt idx="90">
                  <c:v>148.265107</c:v>
                </c:pt>
                <c:pt idx="91">
                  <c:v>183.12445299999999</c:v>
                </c:pt>
                <c:pt idx="92">
                  <c:v>171.095156</c:v>
                </c:pt>
                <c:pt idx="93">
                  <c:v>205.42744099999999</c:v>
                </c:pt>
                <c:pt idx="94">
                  <c:v>193.222363</c:v>
                </c:pt>
                <c:pt idx="95">
                  <c:v>193.74474599999999</c:v>
                </c:pt>
                <c:pt idx="96">
                  <c:v>160.26556600000001</c:v>
                </c:pt>
                <c:pt idx="97">
                  <c:v>181.07072299999999</c:v>
                </c:pt>
                <c:pt idx="98">
                  <c:v>185.539277</c:v>
                </c:pt>
                <c:pt idx="99">
                  <c:v>239.245566</c:v>
                </c:pt>
                <c:pt idx="100">
                  <c:v>149.88332</c:v>
                </c:pt>
                <c:pt idx="101">
                  <c:v>182.36658199999999</c:v>
                </c:pt>
                <c:pt idx="102">
                  <c:v>202.773203</c:v>
                </c:pt>
                <c:pt idx="103">
                  <c:v>217.912012</c:v>
                </c:pt>
                <c:pt idx="104">
                  <c:v>207.060293</c:v>
                </c:pt>
                <c:pt idx="105">
                  <c:v>164.780215</c:v>
                </c:pt>
                <c:pt idx="106">
                  <c:v>154.37169900000001</c:v>
                </c:pt>
                <c:pt idx="107">
                  <c:v>223.43341799999999</c:v>
                </c:pt>
                <c:pt idx="108">
                  <c:v>224.188008</c:v>
                </c:pt>
                <c:pt idx="109">
                  <c:v>159.321641</c:v>
                </c:pt>
                <c:pt idx="110">
                  <c:v>202.50357399999999</c:v>
                </c:pt>
                <c:pt idx="111">
                  <c:v>197.66496100000001</c:v>
                </c:pt>
                <c:pt idx="112">
                  <c:v>190.73087899999999</c:v>
                </c:pt>
                <c:pt idx="113">
                  <c:v>237.624336</c:v>
                </c:pt>
                <c:pt idx="114">
                  <c:v>195.47792999999999</c:v>
                </c:pt>
                <c:pt idx="115">
                  <c:v>199.01914099999999</c:v>
                </c:pt>
                <c:pt idx="116">
                  <c:v>139.81549799999999</c:v>
                </c:pt>
                <c:pt idx="117">
                  <c:v>149.60063500000001</c:v>
                </c:pt>
                <c:pt idx="118">
                  <c:v>189.159277</c:v>
                </c:pt>
                <c:pt idx="119">
                  <c:v>220.24207000000001</c:v>
                </c:pt>
                <c:pt idx="120">
                  <c:v>205.313457</c:v>
                </c:pt>
                <c:pt idx="121">
                  <c:v>215.89861300000001</c:v>
                </c:pt>
                <c:pt idx="122">
                  <c:v>242.223984</c:v>
                </c:pt>
                <c:pt idx="123">
                  <c:v>192.92816400000001</c:v>
                </c:pt>
                <c:pt idx="124">
                  <c:v>215.974355</c:v>
                </c:pt>
                <c:pt idx="125">
                  <c:v>190.57351600000001</c:v>
                </c:pt>
                <c:pt idx="126">
                  <c:v>254.11291</c:v>
                </c:pt>
                <c:pt idx="127">
                  <c:v>229.389219</c:v>
                </c:pt>
                <c:pt idx="128">
                  <c:v>179.33728500000001</c:v>
                </c:pt>
                <c:pt idx="129">
                  <c:v>188.504492</c:v>
                </c:pt>
                <c:pt idx="130">
                  <c:v>227.67876999999999</c:v>
                </c:pt>
                <c:pt idx="131">
                  <c:v>223.77076199999999</c:v>
                </c:pt>
                <c:pt idx="132">
                  <c:v>233.69880900000001</c:v>
                </c:pt>
                <c:pt idx="133">
                  <c:v>242.49898400000001</c:v>
                </c:pt>
                <c:pt idx="134">
                  <c:v>211.03556599999999</c:v>
                </c:pt>
                <c:pt idx="135">
                  <c:v>235.70124999999999</c:v>
                </c:pt>
                <c:pt idx="136">
                  <c:v>196.794961</c:v>
                </c:pt>
                <c:pt idx="137">
                  <c:v>199.89611300000001</c:v>
                </c:pt>
                <c:pt idx="138">
                  <c:v>213.96168</c:v>
                </c:pt>
                <c:pt idx="139">
                  <c:v>236.07617200000001</c:v>
                </c:pt>
                <c:pt idx="140">
                  <c:v>189.88865200000001</c:v>
                </c:pt>
                <c:pt idx="141">
                  <c:v>234.043105</c:v>
                </c:pt>
                <c:pt idx="142">
                  <c:v>197.740781</c:v>
                </c:pt>
                <c:pt idx="143">
                  <c:v>253.10041000000001</c:v>
                </c:pt>
                <c:pt idx="144">
                  <c:v>218.401309</c:v>
                </c:pt>
                <c:pt idx="145">
                  <c:v>205.264141</c:v>
                </c:pt>
                <c:pt idx="146">
                  <c:v>183.34997999999999</c:v>
                </c:pt>
                <c:pt idx="147">
                  <c:v>165.918418</c:v>
                </c:pt>
                <c:pt idx="148">
                  <c:v>222.01322300000001</c:v>
                </c:pt>
                <c:pt idx="149">
                  <c:v>240.03525400000001</c:v>
                </c:pt>
                <c:pt idx="150">
                  <c:v>232.419219</c:v>
                </c:pt>
                <c:pt idx="151">
                  <c:v>237.63357400000001</c:v>
                </c:pt>
                <c:pt idx="152">
                  <c:v>234.16806600000001</c:v>
                </c:pt>
                <c:pt idx="153">
                  <c:v>204.31115199999999</c:v>
                </c:pt>
                <c:pt idx="154">
                  <c:v>170.827539</c:v>
                </c:pt>
                <c:pt idx="155">
                  <c:v>224.30404300000001</c:v>
                </c:pt>
                <c:pt idx="156">
                  <c:v>215.63859400000001</c:v>
                </c:pt>
                <c:pt idx="157">
                  <c:v>215.71142599999999</c:v>
                </c:pt>
                <c:pt idx="158">
                  <c:v>216.29255900000001</c:v>
                </c:pt>
                <c:pt idx="159">
                  <c:v>218.23845700000001</c:v>
                </c:pt>
                <c:pt idx="160">
                  <c:v>239.91845699999999</c:v>
                </c:pt>
                <c:pt idx="161">
                  <c:v>218.16269500000001</c:v>
                </c:pt>
                <c:pt idx="162">
                  <c:v>208.59482399999999</c:v>
                </c:pt>
                <c:pt idx="163">
                  <c:v>252.12945300000001</c:v>
                </c:pt>
                <c:pt idx="164">
                  <c:v>234.815078</c:v>
                </c:pt>
                <c:pt idx="165">
                  <c:v>264.039648</c:v>
                </c:pt>
                <c:pt idx="166">
                  <c:v>227.346328</c:v>
                </c:pt>
                <c:pt idx="167">
                  <c:v>360.08679699999999</c:v>
                </c:pt>
                <c:pt idx="168">
                  <c:v>225.38115199999999</c:v>
                </c:pt>
                <c:pt idx="169">
                  <c:v>210.754141</c:v>
                </c:pt>
                <c:pt idx="170">
                  <c:v>220.259805</c:v>
                </c:pt>
                <c:pt idx="171">
                  <c:v>230.47271499999999</c:v>
                </c:pt>
                <c:pt idx="172">
                  <c:v>264.59423800000002</c:v>
                </c:pt>
                <c:pt idx="173">
                  <c:v>231.877422</c:v>
                </c:pt>
                <c:pt idx="174">
                  <c:v>241.003184</c:v>
                </c:pt>
                <c:pt idx="175">
                  <c:v>221.969258</c:v>
                </c:pt>
                <c:pt idx="176">
                  <c:v>212.48875000000001</c:v>
                </c:pt>
                <c:pt idx="177">
                  <c:v>226.97128900000001</c:v>
                </c:pt>
                <c:pt idx="178">
                  <c:v>191.04492200000001</c:v>
                </c:pt>
                <c:pt idx="179">
                  <c:v>216.58005900000001</c:v>
                </c:pt>
                <c:pt idx="180">
                  <c:v>207.54822300000001</c:v>
                </c:pt>
                <c:pt idx="181">
                  <c:v>273.31796900000001</c:v>
                </c:pt>
                <c:pt idx="182">
                  <c:v>195.73494099999999</c:v>
                </c:pt>
                <c:pt idx="183">
                  <c:v>265.67759799999999</c:v>
                </c:pt>
                <c:pt idx="184">
                  <c:v>205.32107400000001</c:v>
                </c:pt>
                <c:pt idx="185">
                  <c:v>235.600605</c:v>
                </c:pt>
                <c:pt idx="186">
                  <c:v>214.78562500000001</c:v>
                </c:pt>
                <c:pt idx="187">
                  <c:v>271.68777299999999</c:v>
                </c:pt>
                <c:pt idx="188">
                  <c:v>248.91033200000001</c:v>
                </c:pt>
                <c:pt idx="189">
                  <c:v>263.98236300000002</c:v>
                </c:pt>
                <c:pt idx="190">
                  <c:v>239.04984400000001</c:v>
                </c:pt>
                <c:pt idx="191">
                  <c:v>225.21707000000001</c:v>
                </c:pt>
                <c:pt idx="192">
                  <c:v>200.138262</c:v>
                </c:pt>
                <c:pt idx="193">
                  <c:v>224.18923799999999</c:v>
                </c:pt>
                <c:pt idx="194">
                  <c:v>201.35337899999999</c:v>
                </c:pt>
                <c:pt idx="195">
                  <c:v>165.96246099999999</c:v>
                </c:pt>
                <c:pt idx="196">
                  <c:v>272.125293</c:v>
                </c:pt>
                <c:pt idx="197">
                  <c:v>275.73228499999999</c:v>
                </c:pt>
                <c:pt idx="198">
                  <c:v>219.86810500000001</c:v>
                </c:pt>
                <c:pt idx="199">
                  <c:v>196.639004</c:v>
                </c:pt>
                <c:pt idx="200">
                  <c:v>239.73175800000001</c:v>
                </c:pt>
                <c:pt idx="201">
                  <c:v>314.44906300000002</c:v>
                </c:pt>
                <c:pt idx="202">
                  <c:v>265.26613300000002</c:v>
                </c:pt>
                <c:pt idx="203">
                  <c:v>275.64824199999998</c:v>
                </c:pt>
                <c:pt idx="204">
                  <c:v>300.02660200000003</c:v>
                </c:pt>
                <c:pt idx="205">
                  <c:v>253.67308600000001</c:v>
                </c:pt>
                <c:pt idx="206">
                  <c:v>171.14640600000001</c:v>
                </c:pt>
                <c:pt idx="207">
                  <c:v>230.498887</c:v>
                </c:pt>
                <c:pt idx="208">
                  <c:v>259.75247999999999</c:v>
                </c:pt>
                <c:pt idx="209">
                  <c:v>191.93253899999999</c:v>
                </c:pt>
                <c:pt idx="210">
                  <c:v>252.47865200000001</c:v>
                </c:pt>
                <c:pt idx="211">
                  <c:v>247.976641</c:v>
                </c:pt>
                <c:pt idx="212">
                  <c:v>211.47953100000001</c:v>
                </c:pt>
                <c:pt idx="213">
                  <c:v>223.75841800000001</c:v>
                </c:pt>
                <c:pt idx="214">
                  <c:v>240.36166</c:v>
                </c:pt>
                <c:pt idx="215">
                  <c:v>242.82456999999999</c:v>
                </c:pt>
                <c:pt idx="216">
                  <c:v>249.91404299999999</c:v>
                </c:pt>
                <c:pt idx="217">
                  <c:v>234.721836</c:v>
                </c:pt>
                <c:pt idx="218">
                  <c:v>219.36355499999999</c:v>
                </c:pt>
                <c:pt idx="219">
                  <c:v>257.43544900000001</c:v>
                </c:pt>
                <c:pt idx="220">
                  <c:v>313.020781</c:v>
                </c:pt>
                <c:pt idx="221">
                  <c:v>252.80605499999999</c:v>
                </c:pt>
                <c:pt idx="222">
                  <c:v>227.720527</c:v>
                </c:pt>
                <c:pt idx="223">
                  <c:v>222.20847699999999</c:v>
                </c:pt>
                <c:pt idx="224">
                  <c:v>193.088086</c:v>
                </c:pt>
                <c:pt idx="225">
                  <c:v>279.17730499999999</c:v>
                </c:pt>
                <c:pt idx="226">
                  <c:v>260.62216799999999</c:v>
                </c:pt>
                <c:pt idx="227">
                  <c:v>270.278594</c:v>
                </c:pt>
                <c:pt idx="228">
                  <c:v>298.96998000000002</c:v>
                </c:pt>
                <c:pt idx="229">
                  <c:v>281.38040999999998</c:v>
                </c:pt>
                <c:pt idx="230">
                  <c:v>250.566621</c:v>
                </c:pt>
                <c:pt idx="231">
                  <c:v>288.22820300000001</c:v>
                </c:pt>
                <c:pt idx="232">
                  <c:v>222.06929700000001</c:v>
                </c:pt>
                <c:pt idx="233">
                  <c:v>224.228047</c:v>
                </c:pt>
                <c:pt idx="234">
                  <c:v>254.15677700000001</c:v>
                </c:pt>
                <c:pt idx="235">
                  <c:v>226.16455099999999</c:v>
                </c:pt>
                <c:pt idx="236">
                  <c:v>233.78857400000001</c:v>
                </c:pt>
                <c:pt idx="237">
                  <c:v>309.58544899999998</c:v>
                </c:pt>
                <c:pt idx="238">
                  <c:v>283.98175800000001</c:v>
                </c:pt>
                <c:pt idx="239">
                  <c:v>241.26853500000001</c:v>
                </c:pt>
                <c:pt idx="240">
                  <c:v>229.820312</c:v>
                </c:pt>
                <c:pt idx="241">
                  <c:v>250.02664100000001</c:v>
                </c:pt>
                <c:pt idx="242">
                  <c:v>249.38837899999999</c:v>
                </c:pt>
                <c:pt idx="243">
                  <c:v>270.78091799999999</c:v>
                </c:pt>
                <c:pt idx="244">
                  <c:v>260.354941</c:v>
                </c:pt>
                <c:pt idx="245">
                  <c:v>226.252793</c:v>
                </c:pt>
                <c:pt idx="246">
                  <c:v>273.40650399999998</c:v>
                </c:pt>
                <c:pt idx="247">
                  <c:v>305.44941399999999</c:v>
                </c:pt>
                <c:pt idx="248">
                  <c:v>320.095527</c:v>
                </c:pt>
                <c:pt idx="249">
                  <c:v>299.31193400000001</c:v>
                </c:pt>
                <c:pt idx="250">
                  <c:v>283.15892600000001</c:v>
                </c:pt>
                <c:pt idx="251">
                  <c:v>291.13521500000002</c:v>
                </c:pt>
                <c:pt idx="252">
                  <c:v>234.07638700000001</c:v>
                </c:pt>
                <c:pt idx="253">
                  <c:v>267.97226599999999</c:v>
                </c:pt>
                <c:pt idx="254">
                  <c:v>278.93945300000001</c:v>
                </c:pt>
                <c:pt idx="255">
                  <c:v>284.224941</c:v>
                </c:pt>
                <c:pt idx="256">
                  <c:v>341.66953100000001</c:v>
                </c:pt>
                <c:pt idx="257">
                  <c:v>277.785234</c:v>
                </c:pt>
                <c:pt idx="258">
                  <c:v>262.69671899999997</c:v>
                </c:pt>
                <c:pt idx="259">
                  <c:v>279.43095699999998</c:v>
                </c:pt>
                <c:pt idx="260">
                  <c:v>200.74931599999999</c:v>
                </c:pt>
                <c:pt idx="261">
                  <c:v>283.51627000000002</c:v>
                </c:pt>
                <c:pt idx="262">
                  <c:v>332.21066400000001</c:v>
                </c:pt>
                <c:pt idx="263">
                  <c:v>283.02361300000001</c:v>
                </c:pt>
                <c:pt idx="264">
                  <c:v>296.34103499999998</c:v>
                </c:pt>
                <c:pt idx="265">
                  <c:v>301.47720700000002</c:v>
                </c:pt>
                <c:pt idx="266">
                  <c:v>320.06359400000002</c:v>
                </c:pt>
                <c:pt idx="267">
                  <c:v>275.63048800000001</c:v>
                </c:pt>
                <c:pt idx="268">
                  <c:v>212.27603500000001</c:v>
                </c:pt>
                <c:pt idx="269">
                  <c:v>249.81115199999999</c:v>
                </c:pt>
                <c:pt idx="270">
                  <c:v>247.736953</c:v>
                </c:pt>
                <c:pt idx="271">
                  <c:v>224.27502000000001</c:v>
                </c:pt>
                <c:pt idx="272">
                  <c:v>290.84693399999998</c:v>
                </c:pt>
                <c:pt idx="273">
                  <c:v>258.304844</c:v>
                </c:pt>
                <c:pt idx="274">
                  <c:v>264.933379</c:v>
                </c:pt>
                <c:pt idx="275">
                  <c:v>250.48552699999999</c:v>
                </c:pt>
                <c:pt idx="276">
                  <c:v>289.81380899999999</c:v>
                </c:pt>
                <c:pt idx="277">
                  <c:v>229.09990199999999</c:v>
                </c:pt>
                <c:pt idx="278">
                  <c:v>259.35847699999999</c:v>
                </c:pt>
                <c:pt idx="279">
                  <c:v>315.329746</c:v>
                </c:pt>
                <c:pt idx="280">
                  <c:v>253.86957000000001</c:v>
                </c:pt>
                <c:pt idx="281">
                  <c:v>300.53314499999999</c:v>
                </c:pt>
                <c:pt idx="282">
                  <c:v>320.57790999999997</c:v>
                </c:pt>
                <c:pt idx="283">
                  <c:v>308.11888699999997</c:v>
                </c:pt>
                <c:pt idx="284">
                  <c:v>346.66093699999999</c:v>
                </c:pt>
                <c:pt idx="285">
                  <c:v>275.113359</c:v>
                </c:pt>
                <c:pt idx="286">
                  <c:v>255.33074199999999</c:v>
                </c:pt>
                <c:pt idx="287">
                  <c:v>316.63242200000002</c:v>
                </c:pt>
                <c:pt idx="288">
                  <c:v>230.57626999999999</c:v>
                </c:pt>
                <c:pt idx="289">
                  <c:v>224.42949200000001</c:v>
                </c:pt>
                <c:pt idx="290">
                  <c:v>300.87330100000003</c:v>
                </c:pt>
                <c:pt idx="291">
                  <c:v>284.05533200000002</c:v>
                </c:pt>
                <c:pt idx="292">
                  <c:v>266.57955099999998</c:v>
                </c:pt>
                <c:pt idx="293">
                  <c:v>338.879414</c:v>
                </c:pt>
                <c:pt idx="294">
                  <c:v>283.64142600000002</c:v>
                </c:pt>
                <c:pt idx="295">
                  <c:v>222.273223</c:v>
                </c:pt>
                <c:pt idx="296">
                  <c:v>295.23144500000001</c:v>
                </c:pt>
                <c:pt idx="297">
                  <c:v>270.65377000000001</c:v>
                </c:pt>
                <c:pt idx="298">
                  <c:v>317.94121100000001</c:v>
                </c:pt>
                <c:pt idx="299">
                  <c:v>309.59849600000001</c:v>
                </c:pt>
                <c:pt idx="300">
                  <c:v>375.541719</c:v>
                </c:pt>
              </c:numCache>
            </c:numRef>
          </c:yVal>
          <c:smooth val="1"/>
          <c:extLst>
            <c:ext xmlns:c16="http://schemas.microsoft.com/office/drawing/2014/chart" uri="{C3380CC4-5D6E-409C-BE32-E72D297353CC}">
              <c16:uniqueId val="{00000001-8FB9-4342-822B-80B6834CF075}"/>
            </c:ext>
          </c:extLst>
        </c:ser>
        <c:dLbls>
          <c:showLegendKey val="0"/>
          <c:showVal val="0"/>
          <c:showCatName val="0"/>
          <c:showSerName val="0"/>
          <c:showPercent val="0"/>
          <c:showBubbleSize val="0"/>
        </c:dLbls>
        <c:axId val="155706048"/>
        <c:axId val="155705488"/>
      </c:scatterChart>
      <c:valAx>
        <c:axId val="155452656"/>
        <c:scaling>
          <c:orientation val="minMax"/>
        </c:scaling>
        <c:delete val="0"/>
        <c:axPos val="b"/>
        <c:numFmt formatCode="General" sourceLinked="1"/>
        <c:majorTickMark val="out"/>
        <c:minorTickMark val="none"/>
        <c:tickLblPos val="nextTo"/>
        <c:crossAx val="155704928"/>
        <c:crosses val="autoZero"/>
        <c:crossBetween val="midCat"/>
      </c:valAx>
      <c:valAx>
        <c:axId val="155704928"/>
        <c:scaling>
          <c:orientation val="minMax"/>
          <c:max val="1"/>
          <c:min val="0"/>
        </c:scaling>
        <c:delete val="0"/>
        <c:axPos val="l"/>
        <c:majorGridlines/>
        <c:numFmt formatCode="General" sourceLinked="1"/>
        <c:majorTickMark val="out"/>
        <c:minorTickMark val="none"/>
        <c:tickLblPos val="nextTo"/>
        <c:txPr>
          <a:bodyPr/>
          <a:lstStyle/>
          <a:p>
            <a:pPr>
              <a:defRPr b="1">
                <a:solidFill>
                  <a:schemeClr val="accent2"/>
                </a:solidFill>
              </a:defRPr>
            </a:pPr>
            <a:endParaRPr lang="zh-TW"/>
          </a:p>
        </c:txPr>
        <c:crossAx val="155452656"/>
        <c:crosses val="autoZero"/>
        <c:crossBetween val="midCat"/>
      </c:valAx>
      <c:valAx>
        <c:axId val="155705488"/>
        <c:scaling>
          <c:orientation val="minMax"/>
        </c:scaling>
        <c:delete val="0"/>
        <c:axPos val="r"/>
        <c:numFmt formatCode="General" sourceLinked="1"/>
        <c:majorTickMark val="out"/>
        <c:minorTickMark val="none"/>
        <c:tickLblPos val="nextTo"/>
        <c:txPr>
          <a:bodyPr/>
          <a:lstStyle/>
          <a:p>
            <a:pPr>
              <a:defRPr b="1">
                <a:solidFill>
                  <a:schemeClr val="accent3"/>
                </a:solidFill>
              </a:defRPr>
            </a:pPr>
            <a:endParaRPr lang="zh-TW"/>
          </a:p>
        </c:txPr>
        <c:crossAx val="155706048"/>
        <c:crosses val="max"/>
        <c:crossBetween val="midCat"/>
      </c:valAx>
      <c:valAx>
        <c:axId val="155706048"/>
        <c:scaling>
          <c:orientation val="minMax"/>
        </c:scaling>
        <c:delete val="1"/>
        <c:axPos val="b"/>
        <c:numFmt formatCode="General" sourceLinked="1"/>
        <c:majorTickMark val="out"/>
        <c:minorTickMark val="none"/>
        <c:tickLblPos val="none"/>
        <c:crossAx val="155705488"/>
        <c:crosses val="autoZero"/>
        <c:crossBetween val="midCat"/>
      </c:valAx>
    </c:plotArea>
    <c:legend>
      <c:legendPos val="b"/>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E9A11C-CAAC-47E3-B067-A432FBCB9179}" type="datetimeFigureOut">
              <a:rPr lang="zh-TW" altLang="en-US" smtClean="0"/>
              <a:t>2018/2/7</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E8F8CE-B57D-45BD-B292-F031FE20BE69}" type="slidenum">
              <a:rPr lang="zh-TW" altLang="en-US" smtClean="0"/>
              <a:t>‹#›</a:t>
            </a:fld>
            <a:endParaRPr lang="zh-TW" altLang="en-US"/>
          </a:p>
        </p:txBody>
      </p:sp>
    </p:spTree>
    <p:extLst>
      <p:ext uri="{BB962C8B-B14F-4D97-AF65-F5344CB8AC3E}">
        <p14:creationId xmlns:p14="http://schemas.microsoft.com/office/powerpoint/2010/main" val="2266897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5BDA47-271E-4F4C-AD79-5179D28F70DA}" type="datetimeFigureOut">
              <a:rPr lang="zh-TW" altLang="en-US" smtClean="0"/>
              <a:t>2018/2/7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585FC5-7D07-4BD5-A034-10816935747D}" type="slidenum">
              <a:rPr lang="zh-TW" altLang="en-US" smtClean="0"/>
              <a:t>‹#›</a:t>
            </a:fld>
            <a:endParaRPr lang="zh-TW" altLang="en-US"/>
          </a:p>
        </p:txBody>
      </p:sp>
    </p:spTree>
    <p:extLst>
      <p:ext uri="{BB962C8B-B14F-4D97-AF65-F5344CB8AC3E}">
        <p14:creationId xmlns:p14="http://schemas.microsoft.com/office/powerpoint/2010/main" val="2640987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iteseerx.ist.psu.edu/viewdoc/summary?doi=10.1.1.24.7321"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idsia.ch/~juergen/SeppHochreiter1991ThesisAdvisorSchmidhuber.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1</a:t>
            </a:fld>
            <a:endParaRPr lang="zh-TW" altLang="en-US"/>
          </a:p>
        </p:txBody>
      </p:sp>
    </p:spTree>
    <p:extLst>
      <p:ext uri="{BB962C8B-B14F-4D97-AF65-F5344CB8AC3E}">
        <p14:creationId xmlns:p14="http://schemas.microsoft.com/office/powerpoint/2010/main" val="39289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19</a:t>
            </a:fld>
            <a:endParaRPr lang="zh-TW" altLang="en-US"/>
          </a:p>
        </p:txBody>
      </p:sp>
    </p:spTree>
    <p:extLst>
      <p:ext uri="{BB962C8B-B14F-4D97-AF65-F5344CB8AC3E}">
        <p14:creationId xmlns:p14="http://schemas.microsoft.com/office/powerpoint/2010/main" val="413532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20</a:t>
            </a:fld>
            <a:endParaRPr lang="zh-TW" altLang="en-US"/>
          </a:p>
        </p:txBody>
      </p:sp>
    </p:spTree>
    <p:extLst>
      <p:ext uri="{BB962C8B-B14F-4D97-AF65-F5344CB8AC3E}">
        <p14:creationId xmlns:p14="http://schemas.microsoft.com/office/powerpoint/2010/main" val="152831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21</a:t>
            </a:fld>
            <a:endParaRPr lang="zh-TW" altLang="en-US"/>
          </a:p>
        </p:txBody>
      </p:sp>
    </p:spTree>
    <p:extLst>
      <p:ext uri="{BB962C8B-B14F-4D97-AF65-F5344CB8AC3E}">
        <p14:creationId xmlns:p14="http://schemas.microsoft.com/office/powerpoint/2010/main" val="288139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https://chatbotslife.com/regularization-in-deep-learning-f649a45d6e0</a:t>
            </a:r>
            <a:endParaRPr lang="zh-TW" altLang="en-US" dirty="0"/>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27</a:t>
            </a:fld>
            <a:endParaRPr lang="zh-TW" altLang="en-US"/>
          </a:p>
        </p:txBody>
      </p:sp>
    </p:spTree>
    <p:extLst>
      <p:ext uri="{BB962C8B-B14F-4D97-AF65-F5344CB8AC3E}">
        <p14:creationId xmlns:p14="http://schemas.microsoft.com/office/powerpoint/2010/main" val="2317130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問題就是黑箱，不知道有多大，不知道你取的</a:t>
            </a:r>
            <a:r>
              <a:rPr lang="en-US" altLang="zh-TW" dirty="0" smtClean="0"/>
              <a:t>data</a:t>
            </a:r>
            <a:r>
              <a:rPr lang="zh-TW" altLang="en-US" dirty="0" smtClean="0"/>
              <a:t>在哪一個</a:t>
            </a:r>
            <a:r>
              <a:rPr lang="en-US" altLang="zh-TW" dirty="0" smtClean="0"/>
              <a:t>local</a:t>
            </a:r>
            <a:r>
              <a:rPr lang="zh-TW" altLang="en-US" dirty="0" smtClean="0"/>
              <a:t>段落</a:t>
            </a:r>
            <a:endParaRPr lang="zh-TW" altLang="en-US" dirty="0"/>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36</a:t>
            </a:fld>
            <a:endParaRPr lang="zh-TW" altLang="en-US"/>
          </a:p>
        </p:txBody>
      </p:sp>
    </p:spTree>
    <p:extLst>
      <p:ext uri="{BB962C8B-B14F-4D97-AF65-F5344CB8AC3E}">
        <p14:creationId xmlns:p14="http://schemas.microsoft.com/office/powerpoint/2010/main" val="2682223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39</a:t>
            </a:fld>
            <a:endParaRPr lang="zh-TW" altLang="en-US"/>
          </a:p>
        </p:txBody>
      </p:sp>
    </p:spTree>
    <p:extLst>
      <p:ext uri="{BB962C8B-B14F-4D97-AF65-F5344CB8AC3E}">
        <p14:creationId xmlns:p14="http://schemas.microsoft.com/office/powerpoint/2010/main" val="263928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左上、右下是不好的</a:t>
            </a:r>
            <a:r>
              <a:rPr lang="en-US" altLang="zh-TW"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左上</a:t>
            </a:r>
            <a:r>
              <a:rPr lang="en-US" altLang="zh-TW" dirty="0" smtClean="0"/>
              <a:t>overfitting</a:t>
            </a:r>
            <a:r>
              <a:rPr lang="zh-TW" altLang="en-US" dirty="0" smtClean="0"/>
              <a:t>，把錯誤的點的位移當成正確的訊號，</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這裡應該設定簡單的式子，再搭配</a:t>
            </a:r>
            <a:r>
              <a:rPr lang="en-US" altLang="zh-TW" dirty="0" err="1" smtClean="0"/>
              <a:t>CrossValidation</a:t>
            </a:r>
            <a:r>
              <a:rPr lang="zh-TW" altLang="en-US" dirty="0" smtClean="0"/>
              <a:t>驗證是否學習到。</a:t>
            </a:r>
            <a:endParaRPr lang="en-US" altLang="zh-TW" dirty="0" smtClean="0"/>
          </a:p>
          <a:p>
            <a:r>
              <a:rPr lang="zh-TW" altLang="en-US" dirty="0" smtClean="0"/>
              <a:t>；</a:t>
            </a:r>
            <a:endParaRPr lang="en-US" altLang="zh-TW" dirty="0" smtClean="0"/>
          </a:p>
          <a:p>
            <a:r>
              <a:rPr lang="zh-TW" altLang="en-US" dirty="0" smtClean="0"/>
              <a:t>右下過度簡化，把正確的資料點當成雜訊處理，這裡應該設定複雜的方程式去回歸。</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44</a:t>
            </a:fld>
            <a:endParaRPr lang="zh-TW" altLang="en-US"/>
          </a:p>
        </p:txBody>
      </p:sp>
    </p:spTree>
    <p:extLst>
      <p:ext uri="{BB962C8B-B14F-4D97-AF65-F5344CB8AC3E}">
        <p14:creationId xmlns:p14="http://schemas.microsoft.com/office/powerpoint/2010/main" val="337676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西班語教學</a:t>
            </a:r>
            <a:endParaRPr lang="en-US" altLang="zh-TW" dirty="0" smtClean="0"/>
          </a:p>
          <a:p>
            <a:r>
              <a:rPr lang="en-US" altLang="zh-TW" dirty="0" err="1" smtClean="0"/>
              <a:t>Evaluación</a:t>
            </a:r>
            <a:r>
              <a:rPr lang="en-US" altLang="zh-TW" dirty="0" smtClean="0"/>
              <a:t> = </a:t>
            </a:r>
            <a:r>
              <a:rPr lang="en-US" altLang="zh-TW" dirty="0" err="1" smtClean="0"/>
              <a:t>Evaluation：估測</a:t>
            </a:r>
            <a:endParaRPr lang="en-US" altLang="zh-TW" dirty="0" smtClean="0"/>
          </a:p>
          <a:p>
            <a:endParaRPr lang="en-US" altLang="zh-TW" dirty="0" smtClean="0"/>
          </a:p>
          <a:p>
            <a:r>
              <a:rPr lang="en-US" altLang="zh-TW" dirty="0" smtClean="0"/>
              <a:t>media </a:t>
            </a:r>
            <a:r>
              <a:rPr lang="en-US" altLang="zh-TW" dirty="0" err="1" smtClean="0"/>
              <a:t>aritmética</a:t>
            </a:r>
            <a:r>
              <a:rPr lang="zh-TW" altLang="en-US" dirty="0" smtClean="0"/>
              <a:t>：算術平均</a:t>
            </a:r>
            <a:endParaRPr lang="en-US" altLang="zh-TW" dirty="0" smtClean="0"/>
          </a:p>
          <a:p>
            <a:r>
              <a:rPr lang="en-US" altLang="zh-TW" dirty="0" smtClean="0"/>
              <a:t>media  = </a:t>
            </a:r>
            <a:r>
              <a:rPr lang="en-US" altLang="zh-TW" dirty="0" err="1" smtClean="0"/>
              <a:t>mean：平均</a:t>
            </a:r>
            <a:endParaRPr lang="en-US" altLang="zh-TW" dirty="0" smtClean="0"/>
          </a:p>
          <a:p>
            <a:endParaRPr lang="en-US" altLang="zh-TW" dirty="0" smtClean="0"/>
          </a:p>
          <a:p>
            <a:r>
              <a:rPr lang="es-ES" altLang="zh-TW" dirty="0" smtClean="0"/>
              <a:t>clasificación = classification：分類</a:t>
            </a:r>
          </a:p>
          <a:p>
            <a:endParaRPr lang="es-ES" altLang="zh-TW" dirty="0" smtClean="0"/>
          </a:p>
          <a:p>
            <a:r>
              <a:rPr lang="es-ES" altLang="zh-TW" dirty="0" smtClean="0"/>
              <a:t>Prueba = Proof</a:t>
            </a:r>
          </a:p>
          <a:p>
            <a:r>
              <a:rPr lang="es-ES" altLang="zh-TW" dirty="0" smtClean="0"/>
              <a:t>Entrenamiento = Training</a:t>
            </a:r>
          </a:p>
          <a:p>
            <a:endParaRPr lang="es-ES" altLang="zh-TW" dirty="0" smtClean="0"/>
          </a:p>
          <a:p>
            <a:r>
              <a:rPr lang="es-ES" altLang="zh-TW" dirty="0" smtClean="0"/>
              <a:t>Datos = Data：資料</a:t>
            </a:r>
            <a:endParaRPr lang="zh-TW" altLang="en-US" dirty="0"/>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46</a:t>
            </a:fld>
            <a:endParaRPr lang="zh-TW" altLang="en-US"/>
          </a:p>
        </p:txBody>
      </p:sp>
    </p:spTree>
    <p:extLst>
      <p:ext uri="{BB962C8B-B14F-4D97-AF65-F5344CB8AC3E}">
        <p14:creationId xmlns:p14="http://schemas.microsoft.com/office/powerpoint/2010/main" val="2716897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http://www2.kimicat.com/cuda%E7%B0%A1%E4%BB%8B</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由於 </a:t>
            </a:r>
            <a:r>
              <a:rPr lang="en-US" altLang="zh-TW" sz="1200" b="0" i="0" kern="1200" dirty="0" smtClean="0">
                <a:solidFill>
                  <a:schemeClr val="tx1"/>
                </a:solidFill>
                <a:effectLst/>
                <a:latin typeface="+mn-lt"/>
                <a:ea typeface="+mn-ea"/>
                <a:cs typeface="+mn-cs"/>
              </a:rPr>
              <a:t>CPU </a:t>
            </a:r>
            <a:r>
              <a:rPr lang="zh-TW" altLang="en-US" sz="1200" b="0" i="0" kern="1200" dirty="0" smtClean="0">
                <a:solidFill>
                  <a:schemeClr val="tx1"/>
                </a:solidFill>
                <a:effectLst/>
                <a:latin typeface="+mn-lt"/>
                <a:ea typeface="+mn-ea"/>
                <a:cs typeface="+mn-cs"/>
              </a:rPr>
              <a:t>存取顯示記憶體時只能透過 </a:t>
            </a:r>
            <a:r>
              <a:rPr lang="en-US" altLang="zh-TW" sz="1200" b="0" i="0" kern="1200" dirty="0" smtClean="0">
                <a:solidFill>
                  <a:schemeClr val="tx1"/>
                </a:solidFill>
                <a:effectLst/>
                <a:latin typeface="+mn-lt"/>
                <a:ea typeface="+mn-ea"/>
                <a:cs typeface="+mn-cs"/>
              </a:rPr>
              <a:t>PCI Express </a:t>
            </a:r>
            <a:r>
              <a:rPr lang="zh-TW" altLang="en-US" sz="1200" b="0" i="0" kern="1200" dirty="0" smtClean="0">
                <a:solidFill>
                  <a:schemeClr val="tx1"/>
                </a:solidFill>
                <a:effectLst/>
                <a:latin typeface="+mn-lt"/>
                <a:ea typeface="+mn-ea"/>
                <a:cs typeface="+mn-cs"/>
              </a:rPr>
              <a:t>介面，因此速度較慢（</a:t>
            </a:r>
            <a:r>
              <a:rPr lang="en-US" altLang="zh-TW" sz="1200" b="0" i="0" kern="1200" dirty="0" smtClean="0">
                <a:solidFill>
                  <a:schemeClr val="tx1"/>
                </a:solidFill>
                <a:effectLst/>
                <a:latin typeface="+mn-lt"/>
                <a:ea typeface="+mn-ea"/>
                <a:cs typeface="+mn-cs"/>
              </a:rPr>
              <a:t>PCI Express x16 </a:t>
            </a:r>
            <a:r>
              <a:rPr lang="zh-TW" altLang="en-US" sz="1200" b="0" i="0" kern="1200" dirty="0" smtClean="0">
                <a:solidFill>
                  <a:schemeClr val="tx1"/>
                </a:solidFill>
                <a:effectLst/>
                <a:latin typeface="+mn-lt"/>
                <a:ea typeface="+mn-ea"/>
                <a:cs typeface="+mn-cs"/>
              </a:rPr>
              <a:t>的理論頻寬是雙向各 </a:t>
            </a:r>
            <a:r>
              <a:rPr lang="en-US" altLang="zh-TW" sz="1200" b="0" i="0" kern="1200" dirty="0" smtClean="0">
                <a:solidFill>
                  <a:schemeClr val="tx1"/>
                </a:solidFill>
                <a:effectLst/>
                <a:latin typeface="+mn-lt"/>
                <a:ea typeface="+mn-ea"/>
                <a:cs typeface="+mn-cs"/>
              </a:rPr>
              <a:t>4GB/s</a:t>
            </a:r>
            <a:r>
              <a:rPr lang="zh-TW" altLang="en-US" sz="1200" b="0" i="0" kern="1200" dirty="0" smtClean="0">
                <a:solidFill>
                  <a:schemeClr val="tx1"/>
                </a:solidFill>
                <a:effectLst/>
                <a:latin typeface="+mn-lt"/>
                <a:ea typeface="+mn-ea"/>
                <a:cs typeface="+mn-cs"/>
              </a:rPr>
              <a:t>），因此不能太常進行這類動作，以免降低效率。</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48</a:t>
            </a:fld>
            <a:endParaRPr lang="zh-TW" altLang="en-US"/>
          </a:p>
        </p:txBody>
      </p:sp>
    </p:spTree>
    <p:extLst>
      <p:ext uri="{BB962C8B-B14F-4D97-AF65-F5344CB8AC3E}">
        <p14:creationId xmlns:p14="http://schemas.microsoft.com/office/powerpoint/2010/main" val="2811745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http://www2.kimicat.com/cuda%E7%B0%A1%E4%BB%8B</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49</a:t>
            </a:fld>
            <a:endParaRPr lang="zh-TW" altLang="en-US"/>
          </a:p>
        </p:txBody>
      </p:sp>
    </p:spTree>
    <p:extLst>
      <p:ext uri="{BB962C8B-B14F-4D97-AF65-F5344CB8AC3E}">
        <p14:creationId xmlns:p14="http://schemas.microsoft.com/office/powerpoint/2010/main" val="277645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[Richard, 1987] Richard P. Lippmann. An Introduction' to Computing, IEEE ASSP MAGAZINE April, 1987</a:t>
            </a:r>
          </a:p>
          <a:p>
            <a:endParaRPr lang="en-US" altLang="zh-TW" dirty="0" smtClean="0"/>
          </a:p>
          <a:p>
            <a:r>
              <a:rPr lang="zh-TW" altLang="en-US" dirty="0" smtClean="0"/>
              <a:t>梯度彌散 </a:t>
            </a:r>
            <a:r>
              <a:rPr lang="en-US" altLang="zh-TW" dirty="0" smtClean="0"/>
              <a:t>(Vanishing Gradient / Diffusion of gradients )</a:t>
            </a:r>
            <a:endParaRPr lang="zh-TW" altLang="en-US" dirty="0"/>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3</a:t>
            </a:fld>
            <a:endParaRPr lang="zh-TW" altLang="en-US"/>
          </a:p>
        </p:txBody>
      </p:sp>
    </p:spTree>
    <p:extLst>
      <p:ext uri="{BB962C8B-B14F-4D97-AF65-F5344CB8AC3E}">
        <p14:creationId xmlns:p14="http://schemas.microsoft.com/office/powerpoint/2010/main" val="4284310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後面的值很大</a:t>
            </a: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a:t>
            </a:fld>
            <a:endParaRPr lang="zh-TW" altLang="en-US"/>
          </a:p>
        </p:txBody>
      </p:sp>
    </p:spTree>
    <p:extLst>
      <p:ext uri="{BB962C8B-B14F-4D97-AF65-F5344CB8AC3E}">
        <p14:creationId xmlns:p14="http://schemas.microsoft.com/office/powerpoint/2010/main" val="123207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a:t>
            </a:r>
            <a:r>
              <a:rPr lang="en-US" altLang="zh-TW" sz="1200" b="0" i="0" kern="1200" baseline="0" dirty="0">
                <a:solidFill>
                  <a:schemeClr val="tx1"/>
                </a:solidFill>
                <a:effectLst/>
                <a:latin typeface="+mn-lt"/>
                <a:ea typeface="+mn-ea"/>
                <a:cs typeface="+mn-cs"/>
              </a:rPr>
              <a:t> problem of gradient vanish is very hard to explain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石頭湯裡的石頭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See </a:t>
            </a:r>
            <a:r>
              <a:rPr lang="en-US" altLang="zh-TW" sz="1200" b="0" i="0" u="none" strike="noStrike" kern="1200" dirty="0">
                <a:solidFill>
                  <a:schemeClr val="tx1"/>
                </a:solidFill>
                <a:effectLst/>
                <a:latin typeface="+mn-lt"/>
                <a:ea typeface="+mn-ea"/>
                <a:cs typeface="+mn-cs"/>
                <a:hlinkClick r:id="rId3"/>
              </a:rPr>
              <a:t>Gradient flow in recurrent nets: the difficulty of learning long-term dependencies</a:t>
            </a:r>
            <a:r>
              <a:rPr lang="en-US" altLang="zh-TW" sz="1200" b="0" i="0" kern="1200" dirty="0">
                <a:solidFill>
                  <a:schemeClr val="tx1"/>
                </a:solidFill>
                <a:effectLst/>
                <a:latin typeface="+mn-lt"/>
                <a:ea typeface="+mn-ea"/>
                <a:cs typeface="+mn-cs"/>
              </a:rPr>
              <a:t>, by Sepp </a:t>
            </a:r>
            <a:r>
              <a:rPr lang="en-US" altLang="zh-TW" sz="1200" b="0" i="0" kern="1200" dirty="0" err="1">
                <a:solidFill>
                  <a:schemeClr val="tx1"/>
                </a:solidFill>
                <a:effectLst/>
                <a:latin typeface="+mn-lt"/>
                <a:ea typeface="+mn-ea"/>
                <a:cs typeface="+mn-cs"/>
              </a:rPr>
              <a:t>Hochreiter</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Yoshua</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Bengio</a:t>
            </a:r>
            <a:r>
              <a:rPr lang="en-US" altLang="zh-TW" sz="1200" b="0" i="0" kern="1200" dirty="0">
                <a:solidFill>
                  <a:schemeClr val="tx1"/>
                </a:solidFill>
                <a:effectLst/>
                <a:latin typeface="+mn-lt"/>
                <a:ea typeface="+mn-ea"/>
                <a:cs typeface="+mn-cs"/>
              </a:rPr>
              <a:t>, Paolo </a:t>
            </a:r>
            <a:r>
              <a:rPr lang="en-US" altLang="zh-TW" sz="1200" b="0" i="0" kern="1200" dirty="0" err="1">
                <a:solidFill>
                  <a:schemeClr val="tx1"/>
                </a:solidFill>
                <a:effectLst/>
                <a:latin typeface="+mn-lt"/>
                <a:ea typeface="+mn-ea"/>
                <a:cs typeface="+mn-cs"/>
              </a:rPr>
              <a:t>Frasconi</a:t>
            </a:r>
            <a:r>
              <a:rPr lang="en-US" altLang="zh-TW" sz="1200" b="0" i="0" kern="1200" dirty="0">
                <a:solidFill>
                  <a:schemeClr val="tx1"/>
                </a:solidFill>
                <a:effectLst/>
                <a:latin typeface="+mn-lt"/>
                <a:ea typeface="+mn-ea"/>
                <a:cs typeface="+mn-cs"/>
              </a:rPr>
              <a:t>, and Jürgen </a:t>
            </a:r>
            <a:r>
              <a:rPr lang="en-US" altLang="zh-TW" sz="1200" b="0" i="0" kern="1200" dirty="0" err="1">
                <a:solidFill>
                  <a:schemeClr val="tx1"/>
                </a:solidFill>
                <a:effectLst/>
                <a:latin typeface="+mn-lt"/>
                <a:ea typeface="+mn-ea"/>
                <a:cs typeface="+mn-cs"/>
              </a:rPr>
              <a:t>Schmidhuber</a:t>
            </a:r>
            <a:r>
              <a:rPr lang="en-US" altLang="zh-TW" sz="1200" b="0" i="0" kern="1200" dirty="0">
                <a:solidFill>
                  <a:schemeClr val="tx1"/>
                </a:solidFill>
                <a:effectLst/>
                <a:latin typeface="+mn-lt"/>
                <a:ea typeface="+mn-ea"/>
                <a:cs typeface="+mn-cs"/>
              </a:rPr>
              <a:t> (2001). This paper studied recurrent neural nets, but the essential phenomenon is the same as in the feedforward networks we are studying. See also Sepp </a:t>
            </a:r>
            <a:r>
              <a:rPr lang="en-US" altLang="zh-TW" sz="1200" b="0" i="0" kern="1200" dirty="0" err="1">
                <a:solidFill>
                  <a:schemeClr val="tx1"/>
                </a:solidFill>
                <a:effectLst/>
                <a:latin typeface="+mn-lt"/>
                <a:ea typeface="+mn-ea"/>
                <a:cs typeface="+mn-cs"/>
              </a:rPr>
              <a:t>Hochreiter's</a:t>
            </a:r>
            <a:r>
              <a:rPr lang="en-US" altLang="zh-TW" sz="1200" b="0" i="0" kern="1200" dirty="0">
                <a:solidFill>
                  <a:schemeClr val="tx1"/>
                </a:solidFill>
                <a:effectLst/>
                <a:latin typeface="+mn-lt"/>
                <a:ea typeface="+mn-ea"/>
                <a:cs typeface="+mn-cs"/>
              </a:rPr>
              <a:t> earlier Diploma </a:t>
            </a:r>
            <a:r>
              <a:rPr lang="en-US" altLang="zh-TW" sz="1200" b="0" i="0" kern="1200" dirty="0" err="1">
                <a:solidFill>
                  <a:schemeClr val="tx1"/>
                </a:solidFill>
                <a:effectLst/>
                <a:latin typeface="+mn-lt"/>
                <a:ea typeface="+mn-ea"/>
                <a:cs typeface="+mn-cs"/>
              </a:rPr>
              <a:t>Thesis,</a:t>
            </a:r>
            <a:r>
              <a:rPr lang="en-US" altLang="zh-TW" sz="1200" b="0" i="0" u="none" strike="noStrike" kern="1200" dirty="0" err="1">
                <a:solidFill>
                  <a:schemeClr val="tx1"/>
                </a:solidFill>
                <a:effectLst/>
                <a:latin typeface="+mn-lt"/>
                <a:ea typeface="+mn-ea"/>
                <a:cs typeface="+mn-cs"/>
                <a:hlinkClick r:id="rId4"/>
              </a:rPr>
              <a:t>Untersuchungen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zu</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dynamischen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neuronalen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Netzen</a:t>
            </a:r>
            <a:r>
              <a:rPr lang="en-US" altLang="zh-TW" sz="1200" b="0" i="0" kern="1200" dirty="0">
                <a:solidFill>
                  <a:schemeClr val="tx1"/>
                </a:solidFill>
                <a:effectLst/>
                <a:latin typeface="+mn-lt"/>
                <a:ea typeface="+mn-ea"/>
                <a:cs typeface="+mn-cs"/>
              </a:rPr>
              <a:t> (1991, in German).</a:t>
            </a:r>
            <a:endParaRPr lang="en-US" altLang="zh-TW" dirty="0"/>
          </a:p>
          <a:p>
            <a:endParaRPr lang="en-US" altLang="zh-TW" dirty="0"/>
          </a:p>
          <a:p>
            <a:r>
              <a:rPr lang="en-US" altLang="zh-TW" dirty="0"/>
              <a:t>Stuck</a:t>
            </a:r>
            <a:r>
              <a:rPr lang="en-US" altLang="zh-TW" baseline="0" dirty="0"/>
              <a:t> at a bad local minima</a:t>
            </a:r>
          </a:p>
          <a:p>
            <a:endParaRPr lang="en-US" altLang="zh-TW" baseline="0" dirty="0"/>
          </a:p>
          <a:p>
            <a:r>
              <a:rPr lang="en-US" altLang="zh-TW" baseline="0" dirty="0"/>
              <a:t>When deep learning is difficult in early year</a:t>
            </a:r>
          </a:p>
          <a:p>
            <a:r>
              <a:rPr lang="en-US" altLang="zh-TW" baseline="0" dirty="0"/>
              <a:t>Need initialization</a:t>
            </a:r>
          </a:p>
          <a:p>
            <a:endParaRPr lang="en-US" altLang="zh-TW" baseline="0" dirty="0"/>
          </a:p>
          <a:p>
            <a:r>
              <a:rPr lang="en-US" altLang="zh-TW" baseline="0" dirty="0"/>
              <a:t>Another point of view</a:t>
            </a:r>
          </a:p>
          <a:p>
            <a:r>
              <a:rPr lang="en-US" altLang="zh-TW" baseline="0" dirty="0"/>
              <a:t>Definition of gradient</a:t>
            </a:r>
          </a:p>
          <a:p>
            <a:endParaRPr lang="en-US" altLang="zh-TW" baseline="0" dirty="0"/>
          </a:p>
          <a:p>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a:t>
            </a:fld>
            <a:endParaRPr lang="zh-TW" altLang="en-US"/>
          </a:p>
        </p:txBody>
      </p:sp>
    </p:spTree>
    <p:extLst>
      <p:ext uri="{BB962C8B-B14F-4D97-AF65-F5344CB8AC3E}">
        <p14:creationId xmlns:p14="http://schemas.microsoft.com/office/powerpoint/2010/main" val="631752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8585FC5-7D07-4BD5-A034-10816935747D}" type="slidenum">
              <a:rPr lang="zh-TW" altLang="en-US" smtClean="0"/>
              <a:t>13</a:t>
            </a:fld>
            <a:endParaRPr lang="zh-TW" altLang="en-US"/>
          </a:p>
        </p:txBody>
      </p:sp>
    </p:spTree>
    <p:extLst>
      <p:ext uri="{BB962C8B-B14F-4D97-AF65-F5344CB8AC3E}">
        <p14:creationId xmlns:p14="http://schemas.microsoft.com/office/powerpoint/2010/main" val="310316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codes</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15</a:t>
            </a:fld>
            <a:endParaRPr lang="zh-TW" altLang="en-US"/>
          </a:p>
        </p:txBody>
      </p:sp>
    </p:spTree>
    <p:extLst>
      <p:ext uri="{BB962C8B-B14F-4D97-AF65-F5344CB8AC3E}">
        <p14:creationId xmlns:p14="http://schemas.microsoft.com/office/powerpoint/2010/main" val="3835846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Hand-written digits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Deep auto-encoder has better reconstruction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16</a:t>
            </a:fld>
            <a:endParaRPr lang="zh-TW" altLang="en-US"/>
          </a:p>
        </p:txBody>
      </p:sp>
    </p:spTree>
    <p:extLst>
      <p:ext uri="{BB962C8B-B14F-4D97-AF65-F5344CB8AC3E}">
        <p14:creationId xmlns:p14="http://schemas.microsoft.com/office/powerpoint/2010/main" val="3476848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這個圖可能有問題</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708C4C38-2DDC-4A21-B555-9DECA430456E}" type="slidenum">
              <a:rPr lang="zh-TW" altLang="en-US" smtClean="0"/>
              <a:t>17</a:t>
            </a:fld>
            <a:endParaRPr lang="zh-TW" altLang="en-US"/>
          </a:p>
        </p:txBody>
      </p:sp>
    </p:spTree>
    <p:extLst>
      <p:ext uri="{BB962C8B-B14F-4D97-AF65-F5344CB8AC3E}">
        <p14:creationId xmlns:p14="http://schemas.microsoft.com/office/powerpoint/2010/main" val="3572783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18</a:t>
            </a:fld>
            <a:endParaRPr lang="zh-TW" altLang="en-US"/>
          </a:p>
        </p:txBody>
      </p:sp>
    </p:spTree>
    <p:extLst>
      <p:ext uri="{BB962C8B-B14F-4D97-AF65-F5344CB8AC3E}">
        <p14:creationId xmlns:p14="http://schemas.microsoft.com/office/powerpoint/2010/main" val="3817611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標題 7"/>
          <p:cNvSpPr>
            <a:spLocks noGrp="1"/>
          </p:cNvSpPr>
          <p:nvPr>
            <p:ph type="ctrTitle"/>
          </p:nvPr>
        </p:nvSpPr>
        <p:spPr>
          <a:xfrm>
            <a:off x="2362200" y="4038600"/>
            <a:ext cx="6477000" cy="1828800"/>
          </a:xfrm>
        </p:spPr>
        <p:txBody>
          <a:bodyPr anchor="b"/>
          <a:lstStyle>
            <a:lvl1pPr>
              <a:defRPr cap="all" baseline="0"/>
            </a:lvl1pPr>
          </a:lstStyle>
          <a:p>
            <a:r>
              <a:rPr kumimoji="0" lang="zh-TW" altLang="en-US" smtClean="0"/>
              <a:t>按一下以編輯母片標題樣式</a:t>
            </a:r>
            <a:endParaRPr kumimoji="0" lang="en-US"/>
          </a:p>
        </p:txBody>
      </p:sp>
      <p:sp>
        <p:nvSpPr>
          <p:cNvPr id="9" name="副標題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28" name="日期版面配置區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A5D5F714-C34C-4EC9-89FD-D85C20A4E6CC}" type="datetime1">
              <a:rPr lang="zh-TW" altLang="en-US" smtClean="0"/>
              <a:t>2018/2/7</a:t>
            </a:fld>
            <a:endParaRPr lang="zh-TW" altLang="en-US"/>
          </a:p>
        </p:txBody>
      </p:sp>
      <p:sp>
        <p:nvSpPr>
          <p:cNvPr id="17" name="頁尾版面配置區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zh-TW" altLang="en-US"/>
          </a:p>
        </p:txBody>
      </p:sp>
      <p:sp>
        <p:nvSpPr>
          <p:cNvPr id="29" name="投影片編號版面配置區 28"/>
          <p:cNvSpPr>
            <a:spLocks noGrp="1"/>
          </p:cNvSpPr>
          <p:nvPr>
            <p:ph type="sldNum" sz="quarter" idx="12"/>
          </p:nvPr>
        </p:nvSpPr>
        <p:spPr>
          <a:xfrm>
            <a:off x="8001000" y="228600"/>
            <a:ext cx="838200" cy="381000"/>
          </a:xfrm>
        </p:spPr>
        <p:txBody>
          <a:bodyPr/>
          <a:lstStyle>
            <a:lvl1pPr>
              <a:defRPr>
                <a:solidFill>
                  <a:schemeClr val="tx2"/>
                </a:solidFill>
              </a:defRPr>
            </a:lvl1pPr>
          </a:lstStyle>
          <a:p>
            <a:fld id="{11B17A80-5412-49C1-BB1F-DF5F29DF2434}" type="slidenum">
              <a:rPr lang="zh-TW" altLang="en-US" smtClean="0"/>
              <a:t>‹#›</a:t>
            </a:fld>
            <a:endParaRPr lang="zh-TW" altLang="en-US"/>
          </a:p>
        </p:txBody>
      </p:sp>
      <p:pic>
        <p:nvPicPr>
          <p:cNvPr id="12" name="圖片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9111" y="13822"/>
            <a:ext cx="1664889" cy="979200"/>
          </a:xfrm>
          <a:prstGeom prst="rect">
            <a:avLst/>
          </a:prstGeom>
        </p:spPr>
      </p:pic>
      <p:sp>
        <p:nvSpPr>
          <p:cNvPr id="13" name="矩形 12"/>
          <p:cNvSpPr/>
          <p:nvPr userDrawn="1"/>
        </p:nvSpPr>
        <p:spPr>
          <a:xfrm>
            <a:off x="0" y="14920"/>
            <a:ext cx="7704353" cy="369332"/>
          </a:xfrm>
          <a:prstGeom prst="rect">
            <a:avLst/>
          </a:prstGeom>
        </p:spPr>
        <p:txBody>
          <a:bodyPr wrap="none">
            <a:spAutoFit/>
          </a:bodyPr>
          <a:lstStyle/>
          <a:p>
            <a:pPr lvl="0"/>
            <a:r>
              <a:rPr lang="en-US" altLang="zh-TW" b="1" kern="0" dirty="0">
                <a:solidFill>
                  <a:prstClr val="white">
                    <a:lumMod val="65000"/>
                  </a:prstClr>
                </a:solidFill>
              </a:rPr>
              <a:t>Department of Electronic </a:t>
            </a:r>
            <a:r>
              <a:rPr lang="en-US" altLang="zh-TW" b="1" kern="0" dirty="0" smtClean="0">
                <a:solidFill>
                  <a:prstClr val="white">
                    <a:lumMod val="65000"/>
                  </a:prstClr>
                </a:solidFill>
              </a:rPr>
              <a:t>Engineering / </a:t>
            </a:r>
            <a:r>
              <a:rPr kumimoji="0" lang="zh-TW" altLang="en-US" sz="1800" b="1" i="0" u="none" strike="noStrike" kern="0" cap="none" spc="0" normalizeH="0" baseline="0" noProof="0" dirty="0" smtClean="0">
                <a:ln>
                  <a:noFill/>
                </a:ln>
                <a:solidFill>
                  <a:prstClr val="white">
                    <a:lumMod val="65000"/>
                  </a:prstClr>
                </a:solidFill>
                <a:effectLst/>
                <a:uLnTx/>
                <a:uFillTx/>
              </a:rPr>
              <a:t>Context-Aware Applications Laboratory</a:t>
            </a:r>
          </a:p>
        </p:txBody>
      </p:sp>
    </p:spTree>
    <p:extLst>
      <p:ext uri="{BB962C8B-B14F-4D97-AF65-F5344CB8AC3E}">
        <p14:creationId xmlns:p14="http://schemas.microsoft.com/office/powerpoint/2010/main" val="26056631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EB12A5C1-62B1-4101-8597-1EB0DE649FEB}" type="datetime1">
              <a:rPr lang="zh-TW" altLang="en-US" smtClean="0"/>
              <a:t>2018/2/7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1B17A80-5412-49C1-BB1F-DF5F29DF2434}" type="slidenum">
              <a:rPr lang="zh-TW" altLang="en-US" smtClean="0"/>
              <a:t>‹#›</a:t>
            </a:fld>
            <a:endParaRPr lang="zh-TW" altLang="en-US"/>
          </a:p>
        </p:txBody>
      </p:sp>
    </p:spTree>
    <p:extLst>
      <p:ext uri="{BB962C8B-B14F-4D97-AF65-F5344CB8AC3E}">
        <p14:creationId xmlns:p14="http://schemas.microsoft.com/office/powerpoint/2010/main" val="412143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bg>
      <p:bgRef idx="1001">
        <a:schemeClr val="bg1"/>
      </p:bgRef>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53200" y="609600"/>
            <a:ext cx="2057400" cy="5516563"/>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609600"/>
            <a:ext cx="5562600" cy="5516564"/>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a:xfrm>
            <a:off x="6553200" y="6248402"/>
            <a:ext cx="2209800" cy="365125"/>
          </a:xfrm>
        </p:spPr>
        <p:txBody>
          <a:bodyPr/>
          <a:lstStyle/>
          <a:p>
            <a:fld id="{8CD0A12E-4D0D-472E-BFCF-2D00D100FAB4}" type="datetime1">
              <a:rPr lang="zh-TW" altLang="en-US" smtClean="0"/>
              <a:t>2018/2/7</a:t>
            </a:fld>
            <a:endParaRPr lang="zh-TW" altLang="en-US"/>
          </a:p>
        </p:txBody>
      </p:sp>
      <p:sp>
        <p:nvSpPr>
          <p:cNvPr id="5" name="頁尾版面配置區 4"/>
          <p:cNvSpPr>
            <a:spLocks noGrp="1"/>
          </p:cNvSpPr>
          <p:nvPr>
            <p:ph type="ftr" sz="quarter" idx="11"/>
          </p:nvPr>
        </p:nvSpPr>
        <p:spPr>
          <a:xfrm>
            <a:off x="457201" y="6248207"/>
            <a:ext cx="5573483" cy="365125"/>
          </a:xfrm>
        </p:spPr>
        <p:txBody>
          <a:bodyPr/>
          <a:lstStyle/>
          <a:p>
            <a:endParaRPr lang="zh-TW"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投影片編號版面配置區 5"/>
          <p:cNvSpPr>
            <a:spLocks noGrp="1"/>
          </p:cNvSpPr>
          <p:nvPr>
            <p:ph type="sldNum" sz="quarter" idx="12"/>
          </p:nvPr>
        </p:nvSpPr>
        <p:spPr>
          <a:xfrm rot="5400000">
            <a:off x="5989638" y="144462"/>
            <a:ext cx="533400" cy="244476"/>
          </a:xfrm>
        </p:spPr>
        <p:txBody>
          <a:bodyPr/>
          <a:lstStyle/>
          <a:p>
            <a:fld id="{11B17A80-5412-49C1-BB1F-DF5F29DF2434}" type="slidenum">
              <a:rPr lang="zh-TW" altLang="en-US" smtClean="0"/>
              <a:t>‹#›</a:t>
            </a:fld>
            <a:endParaRPr lang="zh-TW" altLang="en-US"/>
          </a:p>
        </p:txBody>
      </p:sp>
    </p:spTree>
    <p:extLst>
      <p:ext uri="{BB962C8B-B14F-4D97-AF65-F5344CB8AC3E}">
        <p14:creationId xmlns:p14="http://schemas.microsoft.com/office/powerpoint/2010/main" val="4155320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1189177"/>
            <a:ext cx="874014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759631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2648" y="228600"/>
            <a:ext cx="8153400" cy="990600"/>
          </a:xfrm>
        </p:spPr>
        <p:txBody>
          <a:bodyPr/>
          <a:lstStyle/>
          <a:p>
            <a:r>
              <a:rPr kumimoji="0" lang="zh-TW" altLang="en-US" smtClean="0"/>
              <a:t>按一下以編輯母片標題樣式</a:t>
            </a:r>
            <a:endParaRPr kumimoji="0" lang="en-US"/>
          </a:p>
        </p:txBody>
      </p:sp>
      <p:sp>
        <p:nvSpPr>
          <p:cNvPr id="4" name="日期版面配置區 3"/>
          <p:cNvSpPr>
            <a:spLocks noGrp="1"/>
          </p:cNvSpPr>
          <p:nvPr>
            <p:ph type="dt" sz="half" idx="10"/>
          </p:nvPr>
        </p:nvSpPr>
        <p:spPr/>
        <p:txBody>
          <a:bodyPr/>
          <a:lstStyle/>
          <a:p>
            <a:fld id="{CF868C85-5117-4313-AD3A-C5E5AD87FAEC}" type="datetime1">
              <a:rPr lang="zh-TW" altLang="en-US" smtClean="0"/>
              <a:t>2018/2/7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lvl1pPr>
              <a:defRPr>
                <a:solidFill>
                  <a:srgbClr val="FFFFFF"/>
                </a:solidFill>
              </a:defRPr>
            </a:lvl1pPr>
          </a:lstStyle>
          <a:p>
            <a:fld id="{11B17A80-5412-49C1-BB1F-DF5F29DF2434}" type="slidenum">
              <a:rPr lang="zh-TW" altLang="en-US" smtClean="0"/>
              <a:t>‹#›</a:t>
            </a:fld>
            <a:endParaRPr lang="zh-TW" altLang="en-US"/>
          </a:p>
        </p:txBody>
      </p:sp>
      <p:sp>
        <p:nvSpPr>
          <p:cNvPr id="8" name="內容版面配置區 7"/>
          <p:cNvSpPr>
            <a:spLocks noGrp="1"/>
          </p:cNvSpPr>
          <p:nvPr>
            <p:ph sz="quarter" idx="1"/>
          </p:nvPr>
        </p:nvSpPr>
        <p:spPr>
          <a:xfrm>
            <a:off x="612648" y="1600200"/>
            <a:ext cx="8153400" cy="44958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pic>
        <p:nvPicPr>
          <p:cNvPr id="7" name="圖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3257" y="1"/>
            <a:ext cx="1667487" cy="980728"/>
          </a:xfrm>
          <a:prstGeom prst="rect">
            <a:avLst/>
          </a:prstGeom>
        </p:spPr>
      </p:pic>
      <p:sp>
        <p:nvSpPr>
          <p:cNvPr id="10" name="矩形 9"/>
          <p:cNvSpPr/>
          <p:nvPr/>
        </p:nvSpPr>
        <p:spPr>
          <a:xfrm>
            <a:off x="0" y="14920"/>
            <a:ext cx="7704353"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prstClr val="white">
                    <a:lumMod val="65000"/>
                  </a:prstClr>
                </a:solidFill>
                <a:effectLst/>
                <a:uLnTx/>
                <a:uFillTx/>
              </a:rPr>
              <a:t>Department of Electronic Engineering / </a:t>
            </a:r>
            <a:r>
              <a:rPr kumimoji="0" lang="zh-TW" altLang="en-US" sz="1800" b="1" i="0" u="none" strike="noStrike" kern="0" cap="none" spc="0" normalizeH="0" baseline="0" noProof="0" dirty="0" smtClean="0">
                <a:ln>
                  <a:noFill/>
                </a:ln>
                <a:solidFill>
                  <a:prstClr val="white">
                    <a:lumMod val="65000"/>
                  </a:prstClr>
                </a:solidFill>
                <a:effectLst/>
                <a:uLnTx/>
                <a:uFillTx/>
              </a:rPr>
              <a:t>Context-Aware Applications Laboratory</a:t>
            </a:r>
          </a:p>
        </p:txBody>
      </p:sp>
    </p:spTree>
    <p:extLst>
      <p:ext uri="{BB962C8B-B14F-4D97-AF65-F5344CB8AC3E}">
        <p14:creationId xmlns:p14="http://schemas.microsoft.com/office/powerpoint/2010/main" val="35710487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3">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TW" altLang="en-US" smtClean="0"/>
              <a:t>按一下以編輯母片標題樣式</a:t>
            </a:r>
            <a:endParaRPr kumimoji="0" lang="en-US"/>
          </a:p>
        </p:txBody>
      </p:sp>
      <p:sp>
        <p:nvSpPr>
          <p:cNvPr id="12" name="日期版面配置區 11"/>
          <p:cNvSpPr>
            <a:spLocks noGrp="1"/>
          </p:cNvSpPr>
          <p:nvPr>
            <p:ph type="dt" sz="half" idx="10"/>
          </p:nvPr>
        </p:nvSpPr>
        <p:spPr/>
        <p:txBody>
          <a:bodyPr/>
          <a:lstStyle/>
          <a:p>
            <a:fld id="{AA34D75B-07D7-4A21-AE2F-E41F3FF3C260}" type="datetime1">
              <a:rPr lang="zh-TW" altLang="en-US" smtClean="0"/>
              <a:t>2018/2/7</a:t>
            </a:fld>
            <a:endParaRPr lang="zh-TW" altLang="en-US"/>
          </a:p>
        </p:txBody>
      </p:sp>
      <p:sp>
        <p:nvSpPr>
          <p:cNvPr id="13" name="投影片編號版面配置區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11B17A80-5412-49C1-BB1F-DF5F29DF2434}" type="slidenum">
              <a:rPr lang="zh-TW" altLang="en-US" smtClean="0"/>
              <a:t>‹#›</a:t>
            </a:fld>
            <a:endParaRPr lang="zh-TW" altLang="en-US"/>
          </a:p>
        </p:txBody>
      </p:sp>
      <p:sp>
        <p:nvSpPr>
          <p:cNvPr id="14" name="頁尾版面配置區 13"/>
          <p:cNvSpPr>
            <a:spLocks noGrp="1"/>
          </p:cNvSpPr>
          <p:nvPr>
            <p:ph type="ftr" sz="quarter" idx="12"/>
          </p:nvPr>
        </p:nvSpPr>
        <p:spPr/>
        <p:txBody>
          <a:bodyPr/>
          <a:lstStyle/>
          <a:p>
            <a:endParaRPr lang="zh-TW" altLang="en-US"/>
          </a:p>
        </p:txBody>
      </p:sp>
    </p:spTree>
    <p:extLst>
      <p:ext uri="{BB962C8B-B14F-4D97-AF65-F5344CB8AC3E}">
        <p14:creationId xmlns:p14="http://schemas.microsoft.com/office/powerpoint/2010/main" val="22518626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9" name="內容版面配置區 8"/>
          <p:cNvSpPr>
            <a:spLocks noGrp="1"/>
          </p:cNvSpPr>
          <p:nvPr>
            <p:ph sz="quarter" idx="1"/>
          </p:nvPr>
        </p:nvSpPr>
        <p:spPr>
          <a:xfrm>
            <a:off x="609600" y="1589567"/>
            <a:ext cx="38862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1" name="內容版面配置區 10"/>
          <p:cNvSpPr>
            <a:spLocks noGrp="1"/>
          </p:cNvSpPr>
          <p:nvPr>
            <p:ph sz="quarter" idx="2"/>
          </p:nvPr>
        </p:nvSpPr>
        <p:spPr>
          <a:xfrm>
            <a:off x="4844901" y="1589567"/>
            <a:ext cx="38862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8" name="日期版面配置區 7"/>
          <p:cNvSpPr>
            <a:spLocks noGrp="1"/>
          </p:cNvSpPr>
          <p:nvPr>
            <p:ph type="dt" sz="half" idx="15"/>
          </p:nvPr>
        </p:nvSpPr>
        <p:spPr/>
        <p:txBody>
          <a:bodyPr rtlCol="0"/>
          <a:lstStyle/>
          <a:p>
            <a:fld id="{08D404E8-450B-4730-B3CD-7CDC0AF5247B}" type="datetime1">
              <a:rPr lang="zh-TW" altLang="en-US" smtClean="0"/>
              <a:t>2018/2/7</a:t>
            </a:fld>
            <a:endParaRPr lang="zh-TW" altLang="en-US"/>
          </a:p>
        </p:txBody>
      </p:sp>
      <p:sp>
        <p:nvSpPr>
          <p:cNvPr id="10" name="投影片編號版面配置區 9"/>
          <p:cNvSpPr>
            <a:spLocks noGrp="1"/>
          </p:cNvSpPr>
          <p:nvPr>
            <p:ph type="sldNum" sz="quarter" idx="16"/>
          </p:nvPr>
        </p:nvSpPr>
        <p:spPr/>
        <p:txBody>
          <a:bodyPr rtlCol="0"/>
          <a:lstStyle/>
          <a:p>
            <a:fld id="{11B17A80-5412-49C1-BB1F-DF5F29DF2434}" type="slidenum">
              <a:rPr lang="zh-TW" altLang="en-US" smtClean="0"/>
              <a:t>‹#›</a:t>
            </a:fld>
            <a:endParaRPr lang="zh-TW" altLang="en-US"/>
          </a:p>
        </p:txBody>
      </p:sp>
      <p:sp>
        <p:nvSpPr>
          <p:cNvPr id="12" name="頁尾版面配置區 11"/>
          <p:cNvSpPr>
            <a:spLocks noGrp="1"/>
          </p:cNvSpPr>
          <p:nvPr>
            <p:ph type="ftr" sz="quarter" idx="17"/>
          </p:nvPr>
        </p:nvSpPr>
        <p:spPr/>
        <p:txBody>
          <a:bodyPr rtlCol="0"/>
          <a:lstStyle/>
          <a:p>
            <a:endParaRPr lang="zh-TW" altLang="en-US"/>
          </a:p>
        </p:txBody>
      </p:sp>
    </p:spTree>
    <p:extLst>
      <p:ext uri="{BB962C8B-B14F-4D97-AF65-F5344CB8AC3E}">
        <p14:creationId xmlns:p14="http://schemas.microsoft.com/office/powerpoint/2010/main" val="3358180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33400" y="273050"/>
            <a:ext cx="8153400" cy="869950"/>
          </a:xfrm>
        </p:spPr>
        <p:txBody>
          <a:bodyPr anchor="ctr"/>
          <a:lstStyle>
            <a:lvl1pPr>
              <a:defRPr/>
            </a:lvl1pPr>
          </a:lstStyle>
          <a:p>
            <a:r>
              <a:rPr kumimoji="0" lang="zh-TW" altLang="en-US" smtClean="0"/>
              <a:t>按一下以編輯母片標題樣式</a:t>
            </a:r>
            <a:endParaRPr kumimoji="0" lang="en-US"/>
          </a:p>
        </p:txBody>
      </p:sp>
      <p:sp>
        <p:nvSpPr>
          <p:cNvPr id="11" name="內容版面配置區 10"/>
          <p:cNvSpPr>
            <a:spLocks noGrp="1"/>
          </p:cNvSpPr>
          <p:nvPr>
            <p:ph sz="quarter" idx="2"/>
          </p:nvPr>
        </p:nvSpPr>
        <p:spPr>
          <a:xfrm>
            <a:off x="609600" y="2438400"/>
            <a:ext cx="3886200" cy="35814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3" name="內容版面配置區 12"/>
          <p:cNvSpPr>
            <a:spLocks noGrp="1"/>
          </p:cNvSpPr>
          <p:nvPr>
            <p:ph sz="quarter" idx="4"/>
          </p:nvPr>
        </p:nvSpPr>
        <p:spPr>
          <a:xfrm>
            <a:off x="4800600" y="2438400"/>
            <a:ext cx="3886200" cy="35814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0" name="日期版面配置區 9"/>
          <p:cNvSpPr>
            <a:spLocks noGrp="1"/>
          </p:cNvSpPr>
          <p:nvPr>
            <p:ph type="dt" sz="half" idx="15"/>
          </p:nvPr>
        </p:nvSpPr>
        <p:spPr/>
        <p:txBody>
          <a:bodyPr rtlCol="0"/>
          <a:lstStyle/>
          <a:p>
            <a:fld id="{B81C1EF3-CF15-4FD3-9274-226FD660E39F}" type="datetime1">
              <a:rPr lang="zh-TW" altLang="en-US" smtClean="0"/>
              <a:t>2018/2/7</a:t>
            </a:fld>
            <a:endParaRPr lang="zh-TW" altLang="en-US"/>
          </a:p>
        </p:txBody>
      </p:sp>
      <p:sp>
        <p:nvSpPr>
          <p:cNvPr id="12" name="投影片編號版面配置區 11"/>
          <p:cNvSpPr>
            <a:spLocks noGrp="1"/>
          </p:cNvSpPr>
          <p:nvPr>
            <p:ph type="sldNum" sz="quarter" idx="16"/>
          </p:nvPr>
        </p:nvSpPr>
        <p:spPr/>
        <p:txBody>
          <a:bodyPr rtlCol="0"/>
          <a:lstStyle/>
          <a:p>
            <a:fld id="{11B17A80-5412-49C1-BB1F-DF5F29DF2434}" type="slidenum">
              <a:rPr lang="zh-TW" altLang="en-US" smtClean="0"/>
              <a:t>‹#›</a:t>
            </a:fld>
            <a:endParaRPr lang="zh-TW" altLang="en-US"/>
          </a:p>
        </p:txBody>
      </p:sp>
      <p:sp>
        <p:nvSpPr>
          <p:cNvPr id="14" name="頁尾版面配置區 13"/>
          <p:cNvSpPr>
            <a:spLocks noGrp="1"/>
          </p:cNvSpPr>
          <p:nvPr>
            <p:ph type="ftr" sz="quarter" idx="17"/>
          </p:nvPr>
        </p:nvSpPr>
        <p:spPr/>
        <p:txBody>
          <a:bodyPr rtlCol="0"/>
          <a:lstStyle/>
          <a:p>
            <a:endParaRPr lang="zh-TW" altLang="en-US"/>
          </a:p>
        </p:txBody>
      </p:sp>
      <p:sp>
        <p:nvSpPr>
          <p:cNvPr id="16" name="文字版面配置區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TW" altLang="en-US" smtClean="0"/>
              <a:t>按一下以編輯母片文字樣式</a:t>
            </a:r>
          </a:p>
        </p:txBody>
      </p:sp>
      <p:sp>
        <p:nvSpPr>
          <p:cNvPr id="15" name="文字版面配置區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TW" altLang="en-US" smtClean="0"/>
              <a:t>按一下以編輯母片文字樣式</a:t>
            </a:r>
          </a:p>
        </p:txBody>
      </p:sp>
    </p:spTree>
    <p:extLst>
      <p:ext uri="{BB962C8B-B14F-4D97-AF65-F5344CB8AC3E}">
        <p14:creationId xmlns:p14="http://schemas.microsoft.com/office/powerpoint/2010/main" val="584161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24600DE4-18D2-461E-906E-E25351E3DA10}" type="datetime1">
              <a:rPr lang="zh-TW" altLang="en-US" smtClean="0"/>
              <a:t>2018/2/7</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lvl1pPr>
              <a:defRPr>
                <a:solidFill>
                  <a:srgbClr val="FFFFFF"/>
                </a:solidFill>
              </a:defRPr>
            </a:lvl1pPr>
          </a:lstStyle>
          <a:p>
            <a:fld id="{11B17A80-5412-49C1-BB1F-DF5F29DF2434}" type="slidenum">
              <a:rPr lang="zh-TW" altLang="en-US" smtClean="0"/>
              <a:t>‹#›</a:t>
            </a:fld>
            <a:endParaRPr lang="zh-TW" altLang="en-US"/>
          </a:p>
        </p:txBody>
      </p:sp>
    </p:spTree>
    <p:extLst>
      <p:ext uri="{BB962C8B-B14F-4D97-AF65-F5344CB8AC3E}">
        <p14:creationId xmlns:p14="http://schemas.microsoft.com/office/powerpoint/2010/main" val="166153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A64A30E-3F72-4CCA-B9B3-8817E606A62A}" type="datetime1">
              <a:rPr lang="zh-TW" altLang="en-US" smtClean="0"/>
              <a:t>2018/2/7</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a:xfrm>
            <a:off x="0" y="6248400"/>
            <a:ext cx="533400" cy="381000"/>
          </a:xfrm>
        </p:spPr>
        <p:txBody>
          <a:bodyPr/>
          <a:lstStyle>
            <a:lvl1pPr>
              <a:defRPr>
                <a:solidFill>
                  <a:schemeClr val="tx2"/>
                </a:solidFill>
              </a:defRPr>
            </a:lvl1pPr>
          </a:lstStyle>
          <a:p>
            <a:fld id="{11B17A80-5412-49C1-BB1F-DF5F29DF2434}" type="slidenum">
              <a:rPr lang="zh-TW" altLang="en-US" smtClean="0"/>
              <a:t>‹#›</a:t>
            </a:fld>
            <a:endParaRPr lang="zh-TW" altLang="en-US"/>
          </a:p>
        </p:txBody>
      </p:sp>
    </p:spTree>
    <p:extLst>
      <p:ext uri="{BB962C8B-B14F-4D97-AF65-F5344CB8AC3E}">
        <p14:creationId xmlns:p14="http://schemas.microsoft.com/office/powerpoint/2010/main" val="2121116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0" y="273050"/>
            <a:ext cx="8077200" cy="869950"/>
          </a:xfrm>
        </p:spPr>
        <p:txBody>
          <a:bodyPr anchor="ctr"/>
          <a:lstStyle>
            <a:lvl1pPr algn="l">
              <a:buNone/>
              <a:defRPr sz="4400" b="0"/>
            </a:lvl1pPr>
          </a:lstStyle>
          <a:p>
            <a:r>
              <a:rPr kumimoji="0" lang="zh-TW" altLang="en-US" smtClean="0"/>
              <a:t>按一下以編輯母片標題樣式</a:t>
            </a:r>
            <a:endParaRPr kumimoji="0" lang="en-US"/>
          </a:p>
        </p:txBody>
      </p:sp>
      <p:sp>
        <p:nvSpPr>
          <p:cNvPr id="5" name="日期版面配置區 4"/>
          <p:cNvSpPr>
            <a:spLocks noGrp="1"/>
          </p:cNvSpPr>
          <p:nvPr>
            <p:ph type="dt" sz="half" idx="10"/>
          </p:nvPr>
        </p:nvSpPr>
        <p:spPr/>
        <p:txBody>
          <a:bodyPr/>
          <a:lstStyle/>
          <a:p>
            <a:fld id="{9AD92D62-2FA1-4355-9D0B-90C28DC7E135}" type="datetime1">
              <a:rPr lang="zh-TW" altLang="en-US" smtClean="0"/>
              <a:t>2018/2/7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lvl1pPr>
              <a:defRPr>
                <a:solidFill>
                  <a:srgbClr val="FFFFFF"/>
                </a:solidFill>
              </a:defRPr>
            </a:lvl1pPr>
          </a:lstStyle>
          <a:p>
            <a:fld id="{11B17A80-5412-49C1-BB1F-DF5F29DF2434}" type="slidenum">
              <a:rPr lang="zh-TW" altLang="en-US" smtClean="0"/>
              <a:t>‹#›</a:t>
            </a:fld>
            <a:endParaRPr lang="zh-TW" altLang="en-US"/>
          </a:p>
        </p:txBody>
      </p:sp>
      <p:sp>
        <p:nvSpPr>
          <p:cNvPr id="3" name="文字版面配置區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TW" altLang="en-US" smtClean="0"/>
              <a:t>按一下以編輯母片文字樣式</a:t>
            </a:r>
          </a:p>
        </p:txBody>
      </p:sp>
      <p:sp>
        <p:nvSpPr>
          <p:cNvPr id="9" name="內容版面配置區 8"/>
          <p:cNvSpPr>
            <a:spLocks noGrp="1"/>
          </p:cNvSpPr>
          <p:nvPr>
            <p:ph sz="quarter" idx="1"/>
          </p:nvPr>
        </p:nvSpPr>
        <p:spPr>
          <a:xfrm>
            <a:off x="2362200" y="1752600"/>
            <a:ext cx="6400800" cy="44196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extLst>
      <p:ext uri="{BB962C8B-B14F-4D97-AF65-F5344CB8AC3E}">
        <p14:creationId xmlns:p14="http://schemas.microsoft.com/office/powerpoint/2010/main" val="156542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3">
        <a:schemeClr val="bg2"/>
      </p:bgRef>
    </p:bg>
    <p:spTree>
      <p:nvGrpSpPr>
        <p:cNvPr id="1" name=""/>
        <p:cNvGrpSpPr/>
        <p:nvPr/>
      </p:nvGrpSpPr>
      <p:grpSpPr>
        <a:xfrm>
          <a:off x="0" y="0"/>
          <a:ext cx="0" cy="0"/>
          <a:chOff x="0" y="0"/>
          <a:chExt cx="0" cy="0"/>
        </a:xfrm>
      </p:grpSpPr>
      <p:sp>
        <p:nvSpPr>
          <p:cNvPr id="4" name="文字版面配置區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TW" altLang="en-US" smtClean="0"/>
              <a:t>按一下以編輯母片文字樣式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TW" altLang="en-US" smtClean="0"/>
              <a:t>按一下以編輯母片標題樣式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版面配置區 11"/>
          <p:cNvSpPr>
            <a:spLocks noGrp="1"/>
          </p:cNvSpPr>
          <p:nvPr>
            <p:ph type="dt" sz="half" idx="10"/>
          </p:nvPr>
        </p:nvSpPr>
        <p:spPr>
          <a:xfrm>
            <a:off x="6248400" y="6248400"/>
            <a:ext cx="2667000" cy="365125"/>
          </a:xfrm>
        </p:spPr>
        <p:txBody>
          <a:bodyPr rtlCol="0"/>
          <a:lstStyle/>
          <a:p>
            <a:fld id="{BF858460-04B4-42A5-9DF5-B8590C18BE79}" type="datetime1">
              <a:rPr lang="zh-TW" altLang="en-US" smtClean="0"/>
              <a:t>2018/2/7</a:t>
            </a:fld>
            <a:endParaRPr lang="zh-TW" altLang="en-US"/>
          </a:p>
        </p:txBody>
      </p:sp>
      <p:sp>
        <p:nvSpPr>
          <p:cNvPr id="13" name="投影片編號版面配置區 12"/>
          <p:cNvSpPr>
            <a:spLocks noGrp="1"/>
          </p:cNvSpPr>
          <p:nvPr>
            <p:ph type="sldNum" sz="quarter" idx="11"/>
          </p:nvPr>
        </p:nvSpPr>
        <p:spPr>
          <a:xfrm>
            <a:off x="0" y="4667249"/>
            <a:ext cx="1447800" cy="663578"/>
          </a:xfrm>
        </p:spPr>
        <p:txBody>
          <a:bodyPr rtlCol="0"/>
          <a:lstStyle>
            <a:lvl1pPr>
              <a:defRPr sz="2800"/>
            </a:lvl1pPr>
          </a:lstStyle>
          <a:p>
            <a:fld id="{11B17A80-5412-49C1-BB1F-DF5F29DF2434}" type="slidenum">
              <a:rPr lang="zh-TW" altLang="en-US" smtClean="0"/>
              <a:t>‹#›</a:t>
            </a:fld>
            <a:endParaRPr lang="zh-TW" altLang="en-US"/>
          </a:p>
        </p:txBody>
      </p:sp>
      <p:sp>
        <p:nvSpPr>
          <p:cNvPr id="14" name="頁尾版面配置區 13"/>
          <p:cNvSpPr>
            <a:spLocks noGrp="1"/>
          </p:cNvSpPr>
          <p:nvPr>
            <p:ph type="ftr" sz="quarter" idx="12"/>
          </p:nvPr>
        </p:nvSpPr>
        <p:spPr>
          <a:xfrm>
            <a:off x="1600200" y="6248206"/>
            <a:ext cx="4572000" cy="365125"/>
          </a:xfrm>
        </p:spPr>
        <p:txBody>
          <a:bodyPr rtlCol="0"/>
          <a:lstStyle/>
          <a:p>
            <a:endParaRPr lang="zh-TW" altLang="en-US"/>
          </a:p>
        </p:txBody>
      </p:sp>
      <p:sp>
        <p:nvSpPr>
          <p:cNvPr id="3" name="圖片版面配置區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TW" altLang="en-US" smtClean="0"/>
              <a:t>按一下圖示以新增圖片</a:t>
            </a:r>
            <a:endParaRPr kumimoji="0" lang="en-US" dirty="0"/>
          </a:p>
        </p:txBody>
      </p:sp>
    </p:spTree>
    <p:extLst>
      <p:ext uri="{BB962C8B-B14F-4D97-AF65-F5344CB8AC3E}">
        <p14:creationId xmlns:p14="http://schemas.microsoft.com/office/powerpoint/2010/main" val="2732887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標題版面配置區 21"/>
          <p:cNvSpPr>
            <a:spLocks noGrp="1"/>
          </p:cNvSpPr>
          <p:nvPr>
            <p:ph type="title"/>
          </p:nvPr>
        </p:nvSpPr>
        <p:spPr>
          <a:xfrm>
            <a:off x="609600" y="228600"/>
            <a:ext cx="8153400" cy="990600"/>
          </a:xfrm>
          <a:prstGeom prst="rect">
            <a:avLst/>
          </a:prstGeom>
        </p:spPr>
        <p:txBody>
          <a:bodyPr vert="horz" anchor="ctr">
            <a:normAutofit/>
          </a:bodyPr>
          <a:lstStyle/>
          <a:p>
            <a:r>
              <a:rPr kumimoji="0" lang="zh-TW" altLang="en-US" smtClean="0"/>
              <a:t>按一下以編輯母片標題樣式</a:t>
            </a:r>
            <a:endParaRPr kumimoji="0" lang="en-US"/>
          </a:p>
        </p:txBody>
      </p:sp>
      <p:sp>
        <p:nvSpPr>
          <p:cNvPr id="13" name="文字版面配置區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4" name="日期版面配置區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D61FC43C-B366-4DB7-BF3C-9451EC9472EF}" type="datetime1">
              <a:rPr lang="zh-TW" altLang="en-US" smtClean="0"/>
              <a:t>2018/2/7</a:t>
            </a:fld>
            <a:endParaRPr lang="zh-TW" altLang="en-US"/>
          </a:p>
        </p:txBody>
      </p:sp>
      <p:sp>
        <p:nvSpPr>
          <p:cNvPr id="3" name="頁尾版面配置區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TW"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投影片編號版面配置區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11B17A80-5412-49C1-BB1F-DF5F29DF2434}" type="slidenum">
              <a:rPr lang="zh-TW" altLang="en-US" smtClean="0"/>
              <a:t>‹#›</a:t>
            </a:fld>
            <a:endParaRPr lang="zh-TW" altLang="en-US"/>
          </a:p>
        </p:txBody>
      </p:sp>
    </p:spTree>
    <p:extLst>
      <p:ext uri="{BB962C8B-B14F-4D97-AF65-F5344CB8AC3E}">
        <p14:creationId xmlns:p14="http://schemas.microsoft.com/office/powerpoint/2010/main" val="3230190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cnblogs.com/tornadomeet/archive/2013/04/13/3018393.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30.pn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5.png"/><Relationship Id="rId5" Type="http://schemas.openxmlformats.org/officeDocument/2006/relationships/image" Target="../media/image230.png"/><Relationship Id="rId4" Type="http://schemas.openxmlformats.org/officeDocument/2006/relationships/image" Target="../media/image292.png"/></Relationships>
</file>

<file path=ppt/slides/_rels/slide2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1"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23" Type="http://schemas.openxmlformats.org/officeDocument/2006/relationships/image" Target="NULL"/><Relationship Id="rId19" Type="http://schemas.openxmlformats.org/officeDocument/2006/relationships/image" Target="NULL"/><Relationship Id="rId22"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eech.ee.ntu.edu.tw/~tlkagk/courses/ML_2016/Lecture/DNN%20tip.pdf"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brohrer.mcknote.com/using_data/make_data_science_work_for_you.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brohrer.mcknote.com/using_data/make_data_science_work_for_you.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hyperlink" Target="http://www.nature.com/news/neuroscientists-rethink-how-the-brain-recognizes-faces-1.22091" TargetMode="External"/><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www.nytimes.com/2017/06/01/science/facial-recognition-brain-neurons.html" TargetMode="External"/><Relationship Id="rId4" Type="http://schemas.openxmlformats.org/officeDocument/2006/relationships/hyperlink" Target="http://www.cell.com/cell/fulltext/S0092-8674(17)30538-X?_returnURL=http://linkinghub.elsevier.com/retrieve/pii/S009286741730538X?showall%3Dtru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hyperlink" Target="http://web.eecs.umich.edu/~honglak/icml09-ConvolutionalDeepBeliefNetworks.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ithelp.ithome.com.tw/articles/10188326" TargetMode="External"/><Relationship Id="rId4" Type="http://schemas.openxmlformats.org/officeDocument/2006/relationships/hyperlink" Target="https://deeplearning4j.org/convolutionalnets.htm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15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21.png"/><Relationship Id="rId4" Type="http://schemas.openxmlformats.org/officeDocument/2006/relationships/image" Target="../media/image148.pn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59.png"/><Relationship Id="rId3" Type="http://schemas.openxmlformats.org/officeDocument/2006/relationships/notesSlide" Target="../notesSlides/notesSlide3.xml"/><Relationship Id="rId7" Type="http://schemas.openxmlformats.org/officeDocument/2006/relationships/image" Target="../media/image153.png"/><Relationship Id="rId12" Type="http://schemas.openxmlformats.org/officeDocument/2006/relationships/image" Target="../media/image27.png"/><Relationship Id="rId17" Type="http://schemas.openxmlformats.org/officeDocument/2006/relationships/image" Target="../media/image163.png"/><Relationship Id="rId2" Type="http://schemas.openxmlformats.org/officeDocument/2006/relationships/slideLayout" Target="../slideLayouts/slideLayout2.xml"/><Relationship Id="rId16" Type="http://schemas.openxmlformats.org/officeDocument/2006/relationships/image" Target="../media/image162.png"/><Relationship Id="rId1" Type="http://schemas.openxmlformats.org/officeDocument/2006/relationships/vmlDrawing" Target="../drawings/vmlDrawing1.v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9.wmf"/><Relationship Id="rId15" Type="http://schemas.openxmlformats.org/officeDocument/2006/relationships/image" Target="../media/image161.png"/><Relationship Id="rId10" Type="http://schemas.openxmlformats.org/officeDocument/2006/relationships/image" Target="../media/image156.png"/><Relationship Id="rId4" Type="http://schemas.openxmlformats.org/officeDocument/2006/relationships/oleObject" Target="../embeddings/oleObject1.bin"/><Relationship Id="rId9" Type="http://schemas.openxmlformats.org/officeDocument/2006/relationships/image" Target="../media/image24.png"/><Relationship Id="rId14" Type="http://schemas.openxmlformats.org/officeDocument/2006/relationships/image" Target="../media/image16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0.wmf"/><Relationship Id="rId4" Type="http://schemas.openxmlformats.org/officeDocument/2006/relationships/oleObject" Target="../embeddings/oleObject2.bin"/><Relationship Id="rId9" Type="http://schemas.openxmlformats.org/officeDocument/2006/relationships/image" Target="../media/image22.wmf"/></Relationships>
</file>

<file path=ppt/slides/_rels/slide9.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image" Target="NULL"/><Relationship Id="rId20" Type="http://schemas.openxmlformats.org/officeDocument/2006/relationships/image" Target="../media/image32.png"/><Relationship Id="rId1" Type="http://schemas.openxmlformats.org/officeDocument/2006/relationships/vmlDrawing" Target="../drawings/vmlDrawing3.vml"/><Relationship Id="rId6" Type="http://schemas.openxmlformats.org/officeDocument/2006/relationships/image" Target="../media/image21.wmf"/><Relationship Id="rId11" Type="http://schemas.openxmlformats.org/officeDocument/2006/relationships/image" Target="NULL"/><Relationship Id="rId5" Type="http://schemas.openxmlformats.org/officeDocument/2006/relationships/oleObject" Target="../embeddings/oleObject6.bin"/><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20.wmf"/><Relationship Id="rId9" Type="http://schemas.openxmlformats.org/officeDocument/2006/relationships/image" Target="NULL"/><Relationship Id="rId1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dirty="0" smtClean="0"/>
              <a:t>deep learning introduction</a:t>
            </a:r>
            <a:endParaRPr lang="zh-TW" altLang="en-US" dirty="0"/>
          </a:p>
        </p:txBody>
      </p:sp>
      <p:sp>
        <p:nvSpPr>
          <p:cNvPr id="3" name="副標題 2"/>
          <p:cNvSpPr>
            <a:spLocks noGrp="1"/>
          </p:cNvSpPr>
          <p:nvPr>
            <p:ph type="subTitle" idx="1"/>
          </p:nvPr>
        </p:nvSpPr>
        <p:spPr/>
        <p:txBody>
          <a:bodyPr/>
          <a:lstStyle/>
          <a:p>
            <a:r>
              <a:rPr lang="en-US" altLang="zh-TW" dirty="0" smtClean="0"/>
              <a:t>Sky Chen and Dennis Kao</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Auto-encoder</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10</a:t>
            </a:fld>
            <a:endParaRPr lang="zh-TW" altLang="en-US"/>
          </a:p>
        </p:txBody>
      </p:sp>
      <p:pic>
        <p:nvPicPr>
          <p:cNvPr id="5" name="內容版面配置區 4"/>
          <p:cNvPicPr>
            <a:picLocks noGrp="1" noChangeAspect="1"/>
          </p:cNvPicPr>
          <p:nvPr>
            <p:ph sz="quarter" idx="1"/>
          </p:nvPr>
        </p:nvPicPr>
        <p:blipFill rotWithShape="1">
          <a:blip r:embed="rId2" cstate="email">
            <a:extLst>
              <a:ext uri="{28A0092B-C50C-407E-A947-70E740481C1C}">
                <a14:useLocalDpi xmlns:a14="http://schemas.microsoft.com/office/drawing/2010/main"/>
              </a:ext>
            </a:extLst>
          </a:blip>
          <a:srcRect/>
          <a:stretch/>
        </p:blipFill>
        <p:spPr>
          <a:xfrm>
            <a:off x="395536" y="1628800"/>
            <a:ext cx="7905700" cy="5129407"/>
          </a:xfrm>
        </p:spPr>
      </p:pic>
    </p:spTree>
    <p:extLst>
      <p:ext uri="{BB962C8B-B14F-4D97-AF65-F5344CB8AC3E}">
        <p14:creationId xmlns:p14="http://schemas.microsoft.com/office/powerpoint/2010/main" val="169760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Auto-encoder</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11</a:t>
            </a:fld>
            <a:endParaRPr lang="zh-TW" altLang="en-US"/>
          </a:p>
        </p:txBody>
      </p:sp>
      <p:pic>
        <p:nvPicPr>
          <p:cNvPr id="6" name="圖片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1520" y="2060848"/>
            <a:ext cx="8691816" cy="4287105"/>
          </a:xfrm>
          <a:prstGeom prst="rect">
            <a:avLst/>
          </a:prstGeom>
        </p:spPr>
      </p:pic>
      <p:sp>
        <p:nvSpPr>
          <p:cNvPr id="7" name="內容版面配置區 6"/>
          <p:cNvSpPr>
            <a:spLocks noGrp="1"/>
          </p:cNvSpPr>
          <p:nvPr>
            <p:ph sz="quarter" idx="1"/>
          </p:nvPr>
        </p:nvSpPr>
        <p:spPr/>
        <p:txBody>
          <a:bodyPr/>
          <a:lstStyle/>
          <a:p>
            <a:endParaRPr lang="zh-TW" altLang="en-US" dirty="0"/>
          </a:p>
        </p:txBody>
      </p:sp>
    </p:spTree>
    <p:extLst>
      <p:ext uri="{BB962C8B-B14F-4D97-AF65-F5344CB8AC3E}">
        <p14:creationId xmlns:p14="http://schemas.microsoft.com/office/powerpoint/2010/main" val="3534053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Auto-encoder</a:t>
            </a:r>
            <a:endParaRPr lang="zh-TW" altLang="en-US" dirty="0"/>
          </a:p>
        </p:txBody>
      </p:sp>
      <p:pic>
        <p:nvPicPr>
          <p:cNvPr id="4" name="圖片 3"/>
          <p:cNvPicPr>
            <a:picLocks noChangeAspect="1"/>
          </p:cNvPicPr>
          <p:nvPr/>
        </p:nvPicPr>
        <p:blipFill>
          <a:blip r:embed="rId2"/>
          <a:stretch>
            <a:fillRect/>
          </a:stretch>
        </p:blipFill>
        <p:spPr>
          <a:xfrm>
            <a:off x="985858" y="2624813"/>
            <a:ext cx="1102229" cy="1018727"/>
          </a:xfrm>
          <a:prstGeom prst="rect">
            <a:avLst/>
          </a:prstGeom>
        </p:spPr>
      </p:pic>
      <p:sp>
        <p:nvSpPr>
          <p:cNvPr id="5" name="矩形 4"/>
          <p:cNvSpPr/>
          <p:nvPr/>
        </p:nvSpPr>
        <p:spPr>
          <a:xfrm>
            <a:off x="2689742" y="2655834"/>
            <a:ext cx="1308100" cy="10022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p>
          <a:p>
            <a:pPr algn="ctr"/>
            <a:r>
              <a:rPr lang="en-US" altLang="zh-TW" sz="2400" dirty="0"/>
              <a:t>Encoder</a:t>
            </a:r>
            <a:endParaRPr lang="zh-TW" altLang="en-US" sz="2400" dirty="0"/>
          </a:p>
        </p:txBody>
      </p:sp>
      <p:sp>
        <p:nvSpPr>
          <p:cNvPr id="6" name="矩形 5"/>
          <p:cNvSpPr/>
          <p:nvPr/>
        </p:nvSpPr>
        <p:spPr>
          <a:xfrm>
            <a:off x="2689742" y="4510059"/>
            <a:ext cx="1308100" cy="9813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p>
          <a:p>
            <a:pPr algn="ctr"/>
            <a:r>
              <a:rPr lang="en-US" altLang="zh-TW" sz="2400" dirty="0"/>
              <a:t>Decoder</a:t>
            </a:r>
            <a:endParaRPr lang="zh-TW" altLang="en-US" sz="2400" dirty="0"/>
          </a:p>
        </p:txBody>
      </p:sp>
      <p:sp>
        <p:nvSpPr>
          <p:cNvPr id="7" name="矩形 6"/>
          <p:cNvSpPr/>
          <p:nvPr/>
        </p:nvSpPr>
        <p:spPr>
          <a:xfrm rot="5400000">
            <a:off x="4410411" y="2944953"/>
            <a:ext cx="766087" cy="32008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sp>
        <p:nvSpPr>
          <p:cNvPr id="8" name="矩形 7"/>
          <p:cNvSpPr/>
          <p:nvPr/>
        </p:nvSpPr>
        <p:spPr>
          <a:xfrm>
            <a:off x="4983828" y="2874160"/>
            <a:ext cx="789640" cy="461665"/>
          </a:xfrm>
          <a:prstGeom prst="rect">
            <a:avLst/>
          </a:prstGeom>
        </p:spPr>
        <p:txBody>
          <a:bodyPr wrap="none">
            <a:spAutoFit/>
          </a:bodyPr>
          <a:lstStyle/>
          <a:p>
            <a:pPr algn="ctr"/>
            <a:r>
              <a:rPr lang="en-US" altLang="zh-TW" sz="2400" b="1" i="1" u="sng" dirty="0"/>
              <a:t>code</a:t>
            </a:r>
            <a:endParaRPr lang="zh-TW" altLang="en-US" sz="2400" b="1" i="1" u="sng" dirty="0"/>
          </a:p>
        </p:txBody>
      </p:sp>
      <p:sp>
        <p:nvSpPr>
          <p:cNvPr id="9" name="矩形 8"/>
          <p:cNvSpPr/>
          <p:nvPr/>
        </p:nvSpPr>
        <p:spPr>
          <a:xfrm>
            <a:off x="6031773" y="2507416"/>
            <a:ext cx="2409785" cy="1200329"/>
          </a:xfrm>
          <a:prstGeom prst="rect">
            <a:avLst/>
          </a:prstGeom>
        </p:spPr>
        <p:txBody>
          <a:bodyPr wrap="square">
            <a:spAutoFit/>
          </a:bodyPr>
          <a:lstStyle/>
          <a:p>
            <a:pPr algn="ctr"/>
            <a:r>
              <a:rPr lang="en-US" altLang="zh-TW" sz="2400" dirty="0"/>
              <a:t>Compact representation of the input object</a:t>
            </a:r>
            <a:endParaRPr lang="zh-TW" altLang="en-US" sz="2400" dirty="0"/>
          </a:p>
        </p:txBody>
      </p:sp>
      <p:pic>
        <p:nvPicPr>
          <p:cNvPr id="11" name="圖片 10"/>
          <p:cNvPicPr>
            <a:picLocks noChangeAspect="1"/>
          </p:cNvPicPr>
          <p:nvPr/>
        </p:nvPicPr>
        <p:blipFill>
          <a:blip r:embed="rId2"/>
          <a:stretch>
            <a:fillRect/>
          </a:stretch>
        </p:blipFill>
        <p:spPr>
          <a:xfrm>
            <a:off x="4633414" y="4456532"/>
            <a:ext cx="1102229" cy="1018727"/>
          </a:xfrm>
          <a:prstGeom prst="rect">
            <a:avLst/>
          </a:prstGeom>
        </p:spPr>
      </p:pic>
      <p:sp>
        <p:nvSpPr>
          <p:cNvPr id="19" name="矩形 18"/>
          <p:cNvSpPr/>
          <p:nvPr/>
        </p:nvSpPr>
        <p:spPr>
          <a:xfrm rot="5400000">
            <a:off x="1545003" y="4805854"/>
            <a:ext cx="766087" cy="32008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sp>
        <p:nvSpPr>
          <p:cNvPr id="20" name="矩形 19"/>
          <p:cNvSpPr/>
          <p:nvPr/>
        </p:nvSpPr>
        <p:spPr>
          <a:xfrm>
            <a:off x="881728" y="4735061"/>
            <a:ext cx="789640" cy="461665"/>
          </a:xfrm>
          <a:prstGeom prst="rect">
            <a:avLst/>
          </a:prstGeom>
        </p:spPr>
        <p:txBody>
          <a:bodyPr wrap="none">
            <a:spAutoFit/>
          </a:bodyPr>
          <a:lstStyle/>
          <a:p>
            <a:pPr algn="ctr"/>
            <a:r>
              <a:rPr lang="en-US" altLang="zh-TW" sz="2400" b="1" i="1" u="sng" dirty="0"/>
              <a:t>code</a:t>
            </a:r>
            <a:endParaRPr lang="zh-TW" altLang="en-US" sz="2400" b="1" i="1" u="sng" dirty="0"/>
          </a:p>
        </p:txBody>
      </p:sp>
      <p:sp>
        <p:nvSpPr>
          <p:cNvPr id="21" name="矩形 20"/>
          <p:cNvSpPr/>
          <p:nvPr/>
        </p:nvSpPr>
        <p:spPr>
          <a:xfrm>
            <a:off x="6031773" y="4460065"/>
            <a:ext cx="2549279" cy="830997"/>
          </a:xfrm>
          <a:prstGeom prst="rect">
            <a:avLst/>
          </a:prstGeom>
        </p:spPr>
        <p:txBody>
          <a:bodyPr wrap="square">
            <a:spAutoFit/>
          </a:bodyPr>
          <a:lstStyle/>
          <a:p>
            <a:pPr algn="ctr"/>
            <a:r>
              <a:rPr lang="en-US" altLang="zh-TW" sz="2400" dirty="0"/>
              <a:t>Can reconstruct the original object</a:t>
            </a:r>
            <a:endParaRPr lang="zh-TW" altLang="en-US" sz="2400" dirty="0"/>
          </a:p>
        </p:txBody>
      </p:sp>
      <p:sp>
        <p:nvSpPr>
          <p:cNvPr id="24" name="向右箭號 23"/>
          <p:cNvSpPr/>
          <p:nvPr/>
        </p:nvSpPr>
        <p:spPr>
          <a:xfrm>
            <a:off x="2169290" y="2913440"/>
            <a:ext cx="473165"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向右箭號 24"/>
          <p:cNvSpPr/>
          <p:nvPr/>
        </p:nvSpPr>
        <p:spPr>
          <a:xfrm>
            <a:off x="4079045" y="2926140"/>
            <a:ext cx="473165"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向右箭號 25"/>
          <p:cNvSpPr/>
          <p:nvPr/>
        </p:nvSpPr>
        <p:spPr>
          <a:xfrm>
            <a:off x="2169290" y="4730786"/>
            <a:ext cx="473165"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向右箭號 26"/>
          <p:cNvSpPr/>
          <p:nvPr/>
        </p:nvSpPr>
        <p:spPr>
          <a:xfrm>
            <a:off x="4079045" y="4743486"/>
            <a:ext cx="473165"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9" name="直線接點 28"/>
          <p:cNvCxnSpPr/>
          <p:nvPr/>
        </p:nvCxnSpPr>
        <p:spPr>
          <a:xfrm>
            <a:off x="3342302" y="3658113"/>
            <a:ext cx="0" cy="812992"/>
          </a:xfrm>
          <a:prstGeom prst="line">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3490918" y="3786780"/>
            <a:ext cx="2416421" cy="523220"/>
          </a:xfrm>
          <a:prstGeom prst="rect">
            <a:avLst/>
          </a:prstGeom>
          <a:noFill/>
        </p:spPr>
        <p:txBody>
          <a:bodyPr wrap="square" rtlCol="0">
            <a:spAutoFit/>
          </a:bodyPr>
          <a:lstStyle/>
          <a:p>
            <a:r>
              <a:rPr lang="en-US" altLang="zh-TW" sz="2800" dirty="0">
                <a:solidFill>
                  <a:srgbClr val="FF0000"/>
                </a:solidFill>
              </a:rPr>
              <a:t>Learn together</a:t>
            </a:r>
            <a:endParaRPr lang="zh-TW" altLang="en-US" sz="2800" dirty="0">
              <a:solidFill>
                <a:srgbClr val="FF0000"/>
              </a:solidFill>
            </a:endParaRPr>
          </a:p>
        </p:txBody>
      </p:sp>
      <p:sp>
        <p:nvSpPr>
          <p:cNvPr id="31" name="矩形 30"/>
          <p:cNvSpPr/>
          <p:nvPr/>
        </p:nvSpPr>
        <p:spPr>
          <a:xfrm>
            <a:off x="628650" y="3621161"/>
            <a:ext cx="1931939" cy="461665"/>
          </a:xfrm>
          <a:prstGeom prst="rect">
            <a:avLst/>
          </a:prstGeom>
        </p:spPr>
        <p:txBody>
          <a:bodyPr wrap="none">
            <a:spAutoFit/>
          </a:bodyPr>
          <a:lstStyle/>
          <a:p>
            <a:r>
              <a:rPr lang="en-US" altLang="zh-TW" sz="2400" dirty="0"/>
              <a:t>28 X 28 = 784 </a:t>
            </a:r>
            <a:endParaRPr lang="zh-TW" altLang="en-US" sz="2400" dirty="0"/>
          </a:p>
        </p:txBody>
      </p:sp>
      <p:sp>
        <p:nvSpPr>
          <p:cNvPr id="32" name="矩形 31"/>
          <p:cNvSpPr/>
          <p:nvPr/>
        </p:nvSpPr>
        <p:spPr>
          <a:xfrm>
            <a:off x="3868361" y="2160255"/>
            <a:ext cx="1850186" cy="461665"/>
          </a:xfrm>
          <a:prstGeom prst="rect">
            <a:avLst/>
          </a:prstGeom>
        </p:spPr>
        <p:txBody>
          <a:bodyPr wrap="none">
            <a:spAutoFit/>
          </a:bodyPr>
          <a:lstStyle/>
          <a:p>
            <a:r>
              <a:rPr lang="en-US" altLang="zh-TW" sz="2400" dirty="0"/>
              <a:t>Usually &lt;784 </a:t>
            </a:r>
            <a:endParaRPr lang="zh-TW" altLang="en-US" sz="2400" dirty="0"/>
          </a:p>
        </p:txBody>
      </p:sp>
    </p:spTree>
    <p:extLst>
      <p:ext uri="{BB962C8B-B14F-4D97-AF65-F5344CB8AC3E}">
        <p14:creationId xmlns:p14="http://schemas.microsoft.com/office/powerpoint/2010/main" val="1562191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Sparse Coding</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13</a:t>
            </a:fld>
            <a:endParaRPr lang="zh-TW" altLang="en-US"/>
          </a:p>
        </p:txBody>
      </p:sp>
      <p:sp>
        <p:nvSpPr>
          <p:cNvPr id="4" name="內容版面配置區 3"/>
          <p:cNvSpPr>
            <a:spLocks noGrp="1"/>
          </p:cNvSpPr>
          <p:nvPr>
            <p:ph sz="quarter" idx="1"/>
          </p:nvPr>
        </p:nvSpPr>
        <p:spPr/>
        <p:txBody>
          <a:bodyPr>
            <a:normAutofit/>
          </a:bodyPr>
          <a:lstStyle/>
          <a:p>
            <a:r>
              <a:rPr lang="zh-TW" altLang="en-US" dirty="0" smtClean="0"/>
              <a:t>可參考這裡</a:t>
            </a:r>
            <a:r>
              <a:rPr lang="en-US" altLang="zh-TW" dirty="0"/>
              <a:t>&lt;</a:t>
            </a:r>
            <a:r>
              <a:rPr lang="en-US" altLang="zh-TW" sz="1200" dirty="0">
                <a:hlinkClick r:id="rId3"/>
              </a:rPr>
              <a:t>http://www.cnblogs.com/tornadomeet/archive/2013/04/13/3018393.html</a:t>
            </a:r>
            <a:r>
              <a:rPr lang="en-US" altLang="zh-TW" dirty="0"/>
              <a:t>&gt;</a:t>
            </a:r>
          </a:p>
          <a:p>
            <a:r>
              <a:rPr lang="zh-TW" altLang="en-US" dirty="0" smtClean="0"/>
              <a:t>另外文章的評論</a:t>
            </a:r>
            <a:endParaRPr lang="en-US" altLang="zh-TW" dirty="0" smtClean="0"/>
          </a:p>
          <a:p>
            <a:pPr lvl="1"/>
            <a:r>
              <a:rPr lang="en-US" altLang="zh-TW" dirty="0" smtClean="0"/>
              <a:t>sparse </a:t>
            </a:r>
            <a:r>
              <a:rPr lang="en-US" altLang="zh-TW" dirty="0" err="1"/>
              <a:t>autoencoder</a:t>
            </a:r>
            <a:r>
              <a:rPr lang="en-US" altLang="zh-TW" dirty="0"/>
              <a:t> </a:t>
            </a:r>
            <a:r>
              <a:rPr lang="zh-TW" altLang="en-US" dirty="0"/>
              <a:t>是</a:t>
            </a:r>
            <a:r>
              <a:rPr lang="en-US" altLang="zh-TW" dirty="0" err="1"/>
              <a:t>autoencoder</a:t>
            </a:r>
            <a:r>
              <a:rPr lang="zh-TW" altLang="en-US" dirty="0"/>
              <a:t>加上</a:t>
            </a:r>
            <a:r>
              <a:rPr lang="en-US" altLang="zh-TW" dirty="0"/>
              <a:t>sparse</a:t>
            </a:r>
            <a:r>
              <a:rPr lang="zh-TW" altLang="en-US" dirty="0"/>
              <a:t>的约束来的，</a:t>
            </a:r>
            <a:r>
              <a:rPr lang="en-US" altLang="zh-TW" dirty="0" err="1"/>
              <a:t>autoencoder</a:t>
            </a:r>
            <a:r>
              <a:rPr lang="en-US" altLang="zh-TW" dirty="0"/>
              <a:t> </a:t>
            </a:r>
            <a:r>
              <a:rPr lang="zh-TW" altLang="en-US" dirty="0"/>
              <a:t>是一类特殊的</a:t>
            </a:r>
            <a:r>
              <a:rPr lang="en-US" altLang="zh-TW" dirty="0" err="1"/>
              <a:t>nn</a:t>
            </a:r>
            <a:r>
              <a:rPr lang="zh-TW" altLang="en-US" dirty="0"/>
              <a:t>的结构。</a:t>
            </a:r>
            <a:r>
              <a:rPr lang="en-US" altLang="zh-TW" dirty="0"/>
              <a:t>sparse coding </a:t>
            </a:r>
            <a:r>
              <a:rPr lang="zh-TW" altLang="en-US" dirty="0"/>
              <a:t>是从压缩感知来的，目的是为了用少数几个基来表示样本，目标函数基本是</a:t>
            </a:r>
            <a:r>
              <a:rPr lang="en-US" altLang="zh-TW" dirty="0"/>
              <a:t>square loss + l1</a:t>
            </a:r>
            <a:r>
              <a:rPr lang="zh-TW" altLang="en-US" dirty="0"/>
              <a:t>正则。</a:t>
            </a:r>
            <a:r>
              <a:rPr lang="en-US" altLang="zh-TW" dirty="0" err="1"/>
              <a:t>rbm</a:t>
            </a:r>
            <a:r>
              <a:rPr lang="zh-TW" altLang="en-US" dirty="0"/>
              <a:t>和他们关系比较</a:t>
            </a:r>
            <a:r>
              <a:rPr lang="zh-TW" altLang="en-US" dirty="0" smtClean="0"/>
              <a:t>远</a:t>
            </a:r>
            <a:endParaRPr lang="zh-TW" altLang="en-US" dirty="0"/>
          </a:p>
        </p:txBody>
      </p:sp>
    </p:spTree>
    <p:extLst>
      <p:ext uri="{BB962C8B-B14F-4D97-AF65-F5344CB8AC3E}">
        <p14:creationId xmlns:p14="http://schemas.microsoft.com/office/powerpoint/2010/main" val="1850120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28600"/>
            <a:ext cx="8586536" cy="990600"/>
          </a:xfrm>
        </p:spPr>
        <p:txBody>
          <a:bodyPr/>
          <a:lstStyle/>
          <a:p>
            <a:r>
              <a:rPr lang="en-US" altLang="zh-TW" dirty="0" smtClean="0"/>
              <a:t>Auto-encoder</a:t>
            </a:r>
            <a:r>
              <a:rPr lang="zh-TW" altLang="en-US" dirty="0" smtClean="0"/>
              <a:t> </a:t>
            </a:r>
            <a:r>
              <a:rPr lang="en-US" altLang="zh-TW" dirty="0" smtClean="0"/>
              <a:t>with Sparse </a:t>
            </a:r>
            <a:r>
              <a:rPr lang="en-US" altLang="zh-TW" dirty="0"/>
              <a:t>Coding</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14</a:t>
            </a:fld>
            <a:endParaRPr lang="zh-TW" altLang="en-US"/>
          </a:p>
        </p:txBody>
      </p:sp>
      <p:pic>
        <p:nvPicPr>
          <p:cNvPr id="5" name="內容版面配置區 4"/>
          <p:cNvPicPr>
            <a:picLocks noGrp="1" noChangeAspect="1"/>
          </p:cNvPicPr>
          <p:nvPr>
            <p:ph sz="quarter" idx="1"/>
          </p:nvPr>
        </p:nvPicPr>
        <p:blipFill rotWithShape="1">
          <a:blip r:embed="rId2" cstate="email">
            <a:extLst>
              <a:ext uri="{28A0092B-C50C-407E-A947-70E740481C1C}">
                <a14:useLocalDpi xmlns:a14="http://schemas.microsoft.com/office/drawing/2010/main"/>
              </a:ext>
            </a:extLst>
          </a:blip>
          <a:srcRect/>
          <a:stretch/>
        </p:blipFill>
        <p:spPr>
          <a:xfrm rot="16200000">
            <a:off x="2010423" y="589977"/>
            <a:ext cx="5051147" cy="7128793"/>
          </a:xfrm>
        </p:spPr>
      </p:pic>
    </p:spTree>
    <p:extLst>
      <p:ext uri="{BB962C8B-B14F-4D97-AF65-F5344CB8AC3E}">
        <p14:creationId xmlns:p14="http://schemas.microsoft.com/office/powerpoint/2010/main" val="12695104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358872" y="5023167"/>
            <a:ext cx="2856707" cy="830997"/>
          </a:xfrm>
          <a:prstGeom prst="rect">
            <a:avLst/>
          </a:prstGeom>
          <a:noFill/>
        </p:spPr>
        <p:txBody>
          <a:bodyPr wrap="square" rtlCol="0">
            <a:spAutoFit/>
          </a:bodyPr>
          <a:lstStyle/>
          <a:p>
            <a:r>
              <a:rPr lang="en-US" altLang="zh-TW" sz="2400" dirty="0"/>
              <a:t>Initialize by RBM layer-by-layer</a:t>
            </a:r>
            <a:endParaRPr lang="zh-TW" altLang="en-US" sz="2400" dirty="0"/>
          </a:p>
        </p:txBody>
      </p:sp>
      <p:sp>
        <p:nvSpPr>
          <p:cNvPr id="51" name="矩形 50"/>
          <p:cNvSpPr/>
          <p:nvPr/>
        </p:nvSpPr>
        <p:spPr>
          <a:xfrm>
            <a:off x="821788" y="5947973"/>
            <a:ext cx="7744638" cy="646331"/>
          </a:xfrm>
          <a:prstGeom prst="rect">
            <a:avLst/>
          </a:prstGeom>
        </p:spPr>
        <p:txBody>
          <a:bodyPr wrap="square">
            <a:spAutoFit/>
          </a:bodyPr>
          <a:lstStyle/>
          <a:p>
            <a:r>
              <a:rPr lang="en-US" altLang="zh-TW" dirty="0"/>
              <a:t>Reference: Hinton, Geoffrey E., and </a:t>
            </a:r>
            <a:r>
              <a:rPr lang="en-US" altLang="zh-TW" dirty="0" err="1"/>
              <a:t>Ruslan</a:t>
            </a:r>
            <a:r>
              <a:rPr lang="en-US" altLang="zh-TW" dirty="0"/>
              <a:t> R. </a:t>
            </a:r>
            <a:r>
              <a:rPr lang="en-US" altLang="zh-TW" dirty="0" err="1"/>
              <a:t>Salakhutdinov</a:t>
            </a:r>
            <a:r>
              <a:rPr lang="en-US" altLang="zh-TW" dirty="0"/>
              <a:t>. "Reducing the dimensionality of data with neural networks." </a:t>
            </a:r>
            <a:r>
              <a:rPr lang="en-US" altLang="zh-TW" i="1" dirty="0"/>
              <a:t>Science</a:t>
            </a:r>
            <a:r>
              <a:rPr lang="en-US" altLang="zh-TW" dirty="0"/>
              <a:t> 313.5786 (2006): 504-507</a:t>
            </a:r>
            <a:endParaRPr lang="zh-TW" altLang="en-US" dirty="0"/>
          </a:p>
        </p:txBody>
      </p:sp>
      <p:sp>
        <p:nvSpPr>
          <p:cNvPr id="13314" name="內容版面配置區 2"/>
          <p:cNvSpPr>
            <a:spLocks noGrp="1"/>
          </p:cNvSpPr>
          <p:nvPr>
            <p:ph idx="1"/>
          </p:nvPr>
        </p:nvSpPr>
        <p:spPr/>
        <p:txBody>
          <a:bodyPr/>
          <a:lstStyle/>
          <a:p>
            <a:r>
              <a:rPr lang="en-US" altLang="zh-TW" dirty="0"/>
              <a:t>Of course, the auto-encoder can be deep</a:t>
            </a:r>
            <a:endParaRPr lang="en-US" altLang="zh-TW" u="sng" dirty="0"/>
          </a:p>
          <a:p>
            <a:pPr lvl="1"/>
            <a:endParaRPr lang="en-US" altLang="zh-TW" u="sng" dirty="0"/>
          </a:p>
          <a:p>
            <a:endParaRPr lang="zh-TW" altLang="en-US" u="sng" dirty="0"/>
          </a:p>
          <a:p>
            <a:endParaRPr lang="zh-TW" altLang="en-US" dirty="0"/>
          </a:p>
        </p:txBody>
      </p:sp>
      <p:sp>
        <p:nvSpPr>
          <p:cNvPr id="13315" name="標題 1"/>
          <p:cNvSpPr>
            <a:spLocks noGrp="1"/>
          </p:cNvSpPr>
          <p:nvPr>
            <p:ph type="title"/>
          </p:nvPr>
        </p:nvSpPr>
        <p:spPr/>
        <p:txBody>
          <a:bodyPr/>
          <a:lstStyle/>
          <a:p>
            <a:r>
              <a:rPr lang="en-US" altLang="zh-TW" dirty="0"/>
              <a:t>Deep Auto-encoder</a:t>
            </a:r>
            <a:endParaRPr lang="zh-TW" altLang="en-US" dirty="0"/>
          </a:p>
        </p:txBody>
      </p:sp>
      <p:sp>
        <p:nvSpPr>
          <p:cNvPr id="16" name="矩形 15"/>
          <p:cNvSpPr/>
          <p:nvPr/>
        </p:nvSpPr>
        <p:spPr>
          <a:xfrm rot="5400000">
            <a:off x="-35849" y="3884384"/>
            <a:ext cx="2447925"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Input Layer</a:t>
            </a:r>
            <a:endParaRPr kumimoji="0" lang="zh-TW" altLang="en-US" dirty="0"/>
          </a:p>
        </p:txBody>
      </p:sp>
      <p:sp>
        <p:nvSpPr>
          <p:cNvPr id="17" name="矩形 16"/>
          <p:cNvSpPr/>
          <p:nvPr/>
        </p:nvSpPr>
        <p:spPr>
          <a:xfrm rot="5400000">
            <a:off x="1188113" y="3916134"/>
            <a:ext cx="1584325"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sp>
        <p:nvSpPr>
          <p:cNvPr id="18" name="矩形 17"/>
          <p:cNvSpPr/>
          <p:nvPr/>
        </p:nvSpPr>
        <p:spPr>
          <a:xfrm rot="5400000">
            <a:off x="2066001" y="3924071"/>
            <a:ext cx="1295400"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sp>
        <p:nvSpPr>
          <p:cNvPr id="19" name="矩形 18"/>
          <p:cNvSpPr/>
          <p:nvPr/>
        </p:nvSpPr>
        <p:spPr>
          <a:xfrm rot="5400000">
            <a:off x="4282945" y="3888352"/>
            <a:ext cx="746125" cy="22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bottle</a:t>
            </a:r>
            <a:endParaRPr kumimoji="0" lang="zh-TW" altLang="en-US" dirty="0"/>
          </a:p>
        </p:txBody>
      </p:sp>
      <p:cxnSp>
        <p:nvCxnSpPr>
          <p:cNvPr id="20" name="直線單箭頭接點 19"/>
          <p:cNvCxnSpPr/>
          <p:nvPr/>
        </p:nvCxnSpPr>
        <p:spPr>
          <a:xfrm rot="5400000">
            <a:off x="1597689" y="3816121"/>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rot="5400000">
            <a:off x="2331114" y="3816121"/>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rot="5400000">
            <a:off x="4328983" y="3781990"/>
            <a:ext cx="0" cy="433387"/>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rot="5400000">
            <a:off x="6809451" y="3878034"/>
            <a:ext cx="2447925"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Output Layer</a:t>
            </a:r>
            <a:endParaRPr kumimoji="0" lang="zh-TW" altLang="en-US" dirty="0"/>
          </a:p>
        </p:txBody>
      </p:sp>
      <p:sp>
        <p:nvSpPr>
          <p:cNvPr id="24" name="矩形 23"/>
          <p:cNvSpPr/>
          <p:nvPr/>
        </p:nvSpPr>
        <p:spPr>
          <a:xfrm rot="5400000">
            <a:off x="6579263" y="3882797"/>
            <a:ext cx="1584325"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sp>
        <p:nvSpPr>
          <p:cNvPr id="25" name="矩形 24"/>
          <p:cNvSpPr/>
          <p:nvPr/>
        </p:nvSpPr>
        <p:spPr>
          <a:xfrm rot="5400000">
            <a:off x="6030782" y="3877240"/>
            <a:ext cx="1296988"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cxnSp>
        <p:nvCxnSpPr>
          <p:cNvPr id="26" name="直線單箭頭接點 25"/>
          <p:cNvCxnSpPr/>
          <p:nvPr/>
        </p:nvCxnSpPr>
        <p:spPr>
          <a:xfrm rot="5400000">
            <a:off x="7677814" y="3755796"/>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rot="5400000">
            <a:off x="7020589" y="3755796"/>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rot="5400000">
            <a:off x="5040976" y="3782784"/>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rot="5400000">
            <a:off x="4787770" y="3877240"/>
            <a:ext cx="1296988"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sp>
        <p:nvSpPr>
          <p:cNvPr id="56" name="矩形 55"/>
          <p:cNvSpPr/>
          <p:nvPr/>
        </p:nvSpPr>
        <p:spPr>
          <a:xfrm rot="5400000">
            <a:off x="3328857" y="3897878"/>
            <a:ext cx="1296987"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cxnSp>
        <p:nvCxnSpPr>
          <p:cNvPr id="57" name="直線單箭頭接點 56"/>
          <p:cNvCxnSpPr/>
          <p:nvPr/>
        </p:nvCxnSpPr>
        <p:spPr>
          <a:xfrm rot="5400000">
            <a:off x="3594764" y="3790721"/>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rot="5400000">
            <a:off x="5806151" y="3776434"/>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337" name="文字方塊 58"/>
          <p:cNvSpPr txBox="1">
            <a:spLocks noChangeArrowheads="1"/>
          </p:cNvSpPr>
          <p:nvPr/>
        </p:nvSpPr>
        <p:spPr bwMode="auto">
          <a:xfrm>
            <a:off x="2866101" y="3693884"/>
            <a:ext cx="5762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a:r>
              <a:rPr kumimoji="0" lang="en-US" altLang="zh-TW" sz="2400"/>
              <a:t>…</a:t>
            </a:r>
            <a:endParaRPr kumimoji="0" lang="zh-TW" altLang="en-US" sz="2400"/>
          </a:p>
        </p:txBody>
      </p:sp>
      <p:sp>
        <p:nvSpPr>
          <p:cNvPr id="13338" name="文字方塊 59"/>
          <p:cNvSpPr txBox="1">
            <a:spLocks noChangeArrowheads="1"/>
          </p:cNvSpPr>
          <p:nvPr/>
        </p:nvSpPr>
        <p:spPr bwMode="auto">
          <a:xfrm>
            <a:off x="5990301" y="3690709"/>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a:r>
              <a:rPr kumimoji="0" lang="en-US" altLang="zh-TW" sz="2400"/>
              <a:t>…</a:t>
            </a:r>
            <a:endParaRPr kumimoji="0" lang="zh-TW" altLang="en-US" sz="2400"/>
          </a:p>
        </p:txBody>
      </p:sp>
      <p:cxnSp>
        <p:nvCxnSpPr>
          <p:cNvPr id="31" name="直線單箭頭接點 30"/>
          <p:cNvCxnSpPr/>
          <p:nvPr/>
        </p:nvCxnSpPr>
        <p:spPr>
          <a:xfrm>
            <a:off x="4656007" y="4414428"/>
            <a:ext cx="0" cy="74471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31"/>
          <p:cNvSpPr txBox="1">
            <a:spLocks noChangeArrowheads="1"/>
          </p:cNvSpPr>
          <p:nvPr/>
        </p:nvSpPr>
        <p:spPr bwMode="auto">
          <a:xfrm>
            <a:off x="4179748" y="5213926"/>
            <a:ext cx="952517" cy="461665"/>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a:r>
              <a:rPr kumimoji="0" lang="en-US" altLang="zh-TW" sz="2400" dirty="0">
                <a:solidFill>
                  <a:srgbClr val="0000FF"/>
                </a:solidFill>
              </a:rPr>
              <a:t>Code</a:t>
            </a:r>
            <a:endParaRPr kumimoji="0" lang="zh-TW" altLang="en-US" sz="2400" dirty="0">
              <a:solidFill>
                <a:srgbClr val="0000FF"/>
              </a:solidFill>
            </a:endParaRPr>
          </a:p>
        </p:txBody>
      </p:sp>
      <p:sp>
        <p:nvSpPr>
          <p:cNvPr id="33" name="文字方塊 49"/>
          <p:cNvSpPr txBox="1">
            <a:spLocks noChangeArrowheads="1"/>
          </p:cNvSpPr>
          <p:nvPr/>
        </p:nvSpPr>
        <p:spPr bwMode="auto">
          <a:xfrm>
            <a:off x="3273295" y="2489765"/>
            <a:ext cx="2952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a:r>
              <a:rPr kumimoji="0" lang="en-US" altLang="zh-TW" sz="2400" dirty="0"/>
              <a:t>As close as possible</a:t>
            </a:r>
            <a:endParaRPr kumimoji="0" lang="zh-TW" altLang="en-US" sz="2400" dirty="0"/>
          </a:p>
        </p:txBody>
      </p:sp>
      <p:cxnSp>
        <p:nvCxnSpPr>
          <p:cNvPr id="34" name="直線接點 33"/>
          <p:cNvCxnSpPr/>
          <p:nvPr/>
        </p:nvCxnSpPr>
        <p:spPr>
          <a:xfrm flipH="1">
            <a:off x="1180276" y="2493626"/>
            <a:ext cx="69082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1196901" y="2507419"/>
            <a:ext cx="0" cy="237977"/>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8055229" y="2513577"/>
            <a:ext cx="0" cy="254794"/>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p:cNvSpPr txBox="1"/>
              <p:nvPr/>
            </p:nvSpPr>
            <p:spPr>
              <a:xfrm>
                <a:off x="1076034" y="5209947"/>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1076034" y="5209947"/>
                <a:ext cx="241733" cy="369332"/>
              </a:xfrm>
              <a:prstGeom prst="rect">
                <a:avLst/>
              </a:prstGeom>
              <a:blipFill rotWithShape="0">
                <a:blip r:embed="rId3"/>
                <a:stretch>
                  <a:fillRect l="-17949" r="-153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7878883" y="5209947"/>
                <a:ext cx="309059" cy="4144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TW" sz="2400" smtClean="0">
                          <a:latin typeface="Cambria Math" panose="02040503050406030204" pitchFamily="18" charset="0"/>
                        </a:rPr>
                        <m:t> </m:t>
                      </m:r>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𝑥</m:t>
                          </m:r>
                        </m:e>
                      </m:acc>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7878883" y="5209947"/>
                <a:ext cx="309059" cy="414409"/>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1395051" y="4180335"/>
                <a:ext cx="4553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𝑊</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1395051" y="4180335"/>
                <a:ext cx="455317" cy="369332"/>
              </a:xfrm>
              <a:prstGeom prst="rect">
                <a:avLst/>
              </a:prstGeom>
              <a:blipFill>
                <a:blip r:embed="rId6"/>
                <a:stretch>
                  <a:fillRect l="-16000" r="-4000"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7461914" y="4076362"/>
                <a:ext cx="537390" cy="3738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𝑊</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𝑇</m:t>
                          </m:r>
                        </m:sup>
                      </m:sSubSup>
                    </m:oMath>
                  </m:oMathPara>
                </a14:m>
                <a:endParaRPr lang="zh-TW" altLang="en-US" sz="2400" dirty="0"/>
              </a:p>
            </p:txBody>
          </p:sp>
        </mc:Choice>
        <mc:Fallback xmlns="">
          <p:sp>
            <p:nvSpPr>
              <p:cNvPr id="38" name="文字方塊 37"/>
              <p:cNvSpPr txBox="1">
                <a:spLocks noRot="1" noChangeAspect="1" noMove="1" noResize="1" noEditPoints="1" noAdjustHandles="1" noChangeArrowheads="1" noChangeShapeType="1" noTextEdit="1"/>
              </p:cNvSpPr>
              <p:nvPr/>
            </p:nvSpPr>
            <p:spPr>
              <a:xfrm>
                <a:off x="7461914" y="4076362"/>
                <a:ext cx="537390" cy="373820"/>
              </a:xfrm>
              <a:prstGeom prst="rect">
                <a:avLst/>
              </a:prstGeom>
              <a:blipFill>
                <a:blip r:embed="rId7"/>
                <a:stretch>
                  <a:fillRect l="-12500" t="-1639" r="-340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p:cNvSpPr txBox="1"/>
              <p:nvPr/>
            </p:nvSpPr>
            <p:spPr>
              <a:xfrm>
                <a:off x="2123343" y="4150097"/>
                <a:ext cx="4624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𝑊</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2123343" y="4150097"/>
                <a:ext cx="462434" cy="369332"/>
              </a:xfrm>
              <a:prstGeom prst="rect">
                <a:avLst/>
              </a:prstGeom>
              <a:blipFill>
                <a:blip r:embed="rId8"/>
                <a:stretch>
                  <a:fillRect l="-14474" r="-394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6787225" y="4024084"/>
                <a:ext cx="537390" cy="3738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𝑊</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𝑇</m:t>
                          </m:r>
                        </m:sup>
                      </m:sSubSup>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6787225" y="4024084"/>
                <a:ext cx="537390" cy="373820"/>
              </a:xfrm>
              <a:prstGeom prst="rect">
                <a:avLst/>
              </a:prstGeom>
              <a:blipFill>
                <a:blip r:embed="rId9"/>
                <a:stretch>
                  <a:fillRect l="-12360" r="-2247" b="-16393"/>
                </a:stretch>
              </a:blipFill>
            </p:spPr>
            <p:txBody>
              <a:bodyPr/>
              <a:lstStyle/>
              <a:p>
                <a:r>
                  <a:rPr lang="zh-TW" altLang="en-US">
                    <a:noFill/>
                  </a:rPr>
                  <a:t> </a:t>
                </a:r>
              </a:p>
            </p:txBody>
          </p:sp>
        </mc:Fallback>
      </mc:AlternateContent>
      <p:sp>
        <p:nvSpPr>
          <p:cNvPr id="3" name="文字方塊 2"/>
          <p:cNvSpPr txBox="1"/>
          <p:nvPr/>
        </p:nvSpPr>
        <p:spPr>
          <a:xfrm>
            <a:off x="5925993" y="613005"/>
            <a:ext cx="2469862" cy="830997"/>
          </a:xfrm>
          <a:prstGeom prst="rect">
            <a:avLst/>
          </a:prstGeom>
          <a:noFill/>
        </p:spPr>
        <p:txBody>
          <a:bodyPr wrap="square" rtlCol="0">
            <a:spAutoFit/>
          </a:bodyPr>
          <a:lstStyle/>
          <a:p>
            <a:r>
              <a:rPr lang="en-US" altLang="zh-TW" sz="2400" dirty="0"/>
              <a:t>Symmetric is not necessary.</a:t>
            </a:r>
            <a:endParaRPr lang="zh-TW" altLang="en-US" sz="2400" dirty="0"/>
          </a:p>
        </p:txBody>
      </p:sp>
    </p:spTree>
    <p:extLst>
      <p:ext uri="{BB962C8B-B14F-4D97-AF65-F5344CB8AC3E}">
        <p14:creationId xmlns:p14="http://schemas.microsoft.com/office/powerpoint/2010/main" val="1077968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Auto-encoder</a:t>
            </a:r>
            <a:endParaRPr lang="zh-TW" altLang="en-US" dirty="0"/>
          </a:p>
        </p:txBody>
      </p:sp>
      <p:sp>
        <p:nvSpPr>
          <p:cNvPr id="39" name="矩形 38"/>
          <p:cNvSpPr/>
          <p:nvPr/>
        </p:nvSpPr>
        <p:spPr>
          <a:xfrm>
            <a:off x="358725" y="1803553"/>
            <a:ext cx="1339852" cy="830997"/>
          </a:xfrm>
          <a:prstGeom prst="rect">
            <a:avLst/>
          </a:prstGeom>
        </p:spPr>
        <p:txBody>
          <a:bodyPr wrap="square">
            <a:spAutoFit/>
          </a:bodyPr>
          <a:lstStyle/>
          <a:p>
            <a:pPr algn="ctr"/>
            <a:r>
              <a:rPr lang="en-US" altLang="zh-TW" sz="2400" dirty="0"/>
              <a:t>Original Image</a:t>
            </a:r>
          </a:p>
        </p:txBody>
      </p:sp>
      <p:sp>
        <p:nvSpPr>
          <p:cNvPr id="40" name="矩形 39"/>
          <p:cNvSpPr/>
          <p:nvPr/>
        </p:nvSpPr>
        <p:spPr>
          <a:xfrm>
            <a:off x="694153" y="2844173"/>
            <a:ext cx="894521" cy="461665"/>
          </a:xfrm>
          <a:prstGeom prst="rect">
            <a:avLst/>
          </a:prstGeom>
        </p:spPr>
        <p:txBody>
          <a:bodyPr wrap="square">
            <a:spAutoFit/>
          </a:bodyPr>
          <a:lstStyle/>
          <a:p>
            <a:r>
              <a:rPr lang="en-US" altLang="zh-TW" sz="2400" dirty="0"/>
              <a:t>PCA</a:t>
            </a:r>
          </a:p>
        </p:txBody>
      </p:sp>
      <p:sp>
        <p:nvSpPr>
          <p:cNvPr id="41" name="矩形 40"/>
          <p:cNvSpPr/>
          <p:nvPr/>
        </p:nvSpPr>
        <p:spPr>
          <a:xfrm>
            <a:off x="25445" y="3504580"/>
            <a:ext cx="2006413" cy="830997"/>
          </a:xfrm>
          <a:prstGeom prst="rect">
            <a:avLst/>
          </a:prstGeom>
        </p:spPr>
        <p:txBody>
          <a:bodyPr wrap="square">
            <a:spAutoFit/>
          </a:bodyPr>
          <a:lstStyle/>
          <a:p>
            <a:pPr algn="ctr"/>
            <a:r>
              <a:rPr lang="en-US" altLang="zh-TW" sz="2400" dirty="0"/>
              <a:t>Deep</a:t>
            </a:r>
          </a:p>
          <a:p>
            <a:pPr algn="ctr"/>
            <a:r>
              <a:rPr lang="en-US" altLang="zh-TW" sz="2400" dirty="0"/>
              <a:t>Auto-encoder</a:t>
            </a:r>
          </a:p>
        </p:txBody>
      </p:sp>
      <p:pic>
        <p:nvPicPr>
          <p:cNvPr id="42" name="圖片 41"/>
          <p:cNvPicPr>
            <a:picLocks noChangeAspect="1"/>
          </p:cNvPicPr>
          <p:nvPr/>
        </p:nvPicPr>
        <p:blipFill>
          <a:blip r:embed="rId3"/>
          <a:stretch>
            <a:fillRect/>
          </a:stretch>
        </p:blipFill>
        <p:spPr>
          <a:xfrm>
            <a:off x="2031858" y="1867435"/>
            <a:ext cx="3143250" cy="628650"/>
          </a:xfrm>
          <a:prstGeom prst="rect">
            <a:avLst/>
          </a:prstGeom>
        </p:spPr>
      </p:pic>
      <p:pic>
        <p:nvPicPr>
          <p:cNvPr id="43" name="圖片 42"/>
          <p:cNvPicPr>
            <a:picLocks noChangeAspect="1"/>
          </p:cNvPicPr>
          <p:nvPr/>
        </p:nvPicPr>
        <p:blipFill>
          <a:blip r:embed="rId4"/>
          <a:stretch>
            <a:fillRect/>
          </a:stretch>
        </p:blipFill>
        <p:spPr>
          <a:xfrm>
            <a:off x="2031858" y="2722079"/>
            <a:ext cx="3162300" cy="638175"/>
          </a:xfrm>
          <a:prstGeom prst="rect">
            <a:avLst/>
          </a:prstGeom>
        </p:spPr>
      </p:pic>
      <p:pic>
        <p:nvPicPr>
          <p:cNvPr id="44" name="圖片 43"/>
          <p:cNvPicPr>
            <a:picLocks noChangeAspect="1"/>
          </p:cNvPicPr>
          <p:nvPr/>
        </p:nvPicPr>
        <p:blipFill>
          <a:blip r:embed="rId5"/>
          <a:stretch>
            <a:fillRect/>
          </a:stretch>
        </p:blipFill>
        <p:spPr>
          <a:xfrm>
            <a:off x="2003283" y="3601434"/>
            <a:ext cx="3171825" cy="647700"/>
          </a:xfrm>
          <a:prstGeom prst="rect">
            <a:avLst/>
          </a:prstGeom>
        </p:spPr>
      </p:pic>
      <p:sp>
        <p:nvSpPr>
          <p:cNvPr id="45" name="矩形 44"/>
          <p:cNvSpPr/>
          <p:nvPr/>
        </p:nvSpPr>
        <p:spPr bwMode="auto">
          <a:xfrm rot="5400000">
            <a:off x="5490249" y="2512359"/>
            <a:ext cx="1455605"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784</a:t>
            </a:r>
            <a:endParaRPr kumimoji="0" lang="zh-TW" altLang="en-US" dirty="0"/>
          </a:p>
        </p:txBody>
      </p:sp>
      <p:sp>
        <p:nvSpPr>
          <p:cNvPr id="46" name="矩形 45"/>
          <p:cNvSpPr/>
          <p:nvPr/>
        </p:nvSpPr>
        <p:spPr bwMode="auto">
          <a:xfrm rot="5400000">
            <a:off x="7611666" y="2531684"/>
            <a:ext cx="1455605"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784</a:t>
            </a:r>
            <a:endParaRPr kumimoji="0" lang="zh-TW" altLang="en-US" dirty="0"/>
          </a:p>
        </p:txBody>
      </p:sp>
      <p:pic>
        <p:nvPicPr>
          <p:cNvPr id="48" name="圖片 47"/>
          <p:cNvPicPr>
            <a:picLocks noChangeAspect="1"/>
          </p:cNvPicPr>
          <p:nvPr/>
        </p:nvPicPr>
        <p:blipFill>
          <a:blip r:embed="rId6"/>
          <a:stretch>
            <a:fillRect/>
          </a:stretch>
        </p:blipFill>
        <p:spPr>
          <a:xfrm>
            <a:off x="5903726" y="3511603"/>
            <a:ext cx="628650" cy="581025"/>
          </a:xfrm>
          <a:prstGeom prst="rect">
            <a:avLst/>
          </a:prstGeom>
        </p:spPr>
      </p:pic>
      <p:pic>
        <p:nvPicPr>
          <p:cNvPr id="49" name="圖片 48"/>
          <p:cNvPicPr>
            <a:picLocks noChangeAspect="1"/>
          </p:cNvPicPr>
          <p:nvPr/>
        </p:nvPicPr>
        <p:blipFill>
          <a:blip r:embed="rId7"/>
          <a:stretch>
            <a:fillRect/>
          </a:stretch>
        </p:blipFill>
        <p:spPr>
          <a:xfrm>
            <a:off x="8015618" y="3497089"/>
            <a:ext cx="647700" cy="619125"/>
          </a:xfrm>
          <a:prstGeom prst="rect">
            <a:avLst/>
          </a:prstGeom>
        </p:spPr>
      </p:pic>
      <p:cxnSp>
        <p:nvCxnSpPr>
          <p:cNvPr id="50" name="直線單箭頭接點 49"/>
          <p:cNvCxnSpPr/>
          <p:nvPr/>
        </p:nvCxnSpPr>
        <p:spPr>
          <a:xfrm rot="5400000">
            <a:off x="7799718" y="2515476"/>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rot="5400000">
            <a:off x="6748276" y="2506179"/>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bwMode="auto">
          <a:xfrm rot="5400000">
            <a:off x="360654" y="5389489"/>
            <a:ext cx="1455605"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784</a:t>
            </a:r>
            <a:endParaRPr kumimoji="0" lang="zh-TW" altLang="en-US" dirty="0"/>
          </a:p>
        </p:txBody>
      </p:sp>
      <p:sp>
        <p:nvSpPr>
          <p:cNvPr id="53" name="矩形 52"/>
          <p:cNvSpPr/>
          <p:nvPr/>
        </p:nvSpPr>
        <p:spPr bwMode="auto">
          <a:xfrm rot="5400000">
            <a:off x="1157971" y="5417854"/>
            <a:ext cx="1800000"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1000</a:t>
            </a:r>
            <a:endParaRPr kumimoji="0" lang="zh-TW" altLang="en-US" dirty="0"/>
          </a:p>
        </p:txBody>
      </p:sp>
      <p:sp>
        <p:nvSpPr>
          <p:cNvPr id="54" name="矩形 53"/>
          <p:cNvSpPr/>
          <p:nvPr/>
        </p:nvSpPr>
        <p:spPr bwMode="auto">
          <a:xfrm rot="5400000">
            <a:off x="2455954" y="5339020"/>
            <a:ext cx="1080000"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500</a:t>
            </a:r>
            <a:endParaRPr kumimoji="0" lang="zh-TW" altLang="en-US" dirty="0"/>
          </a:p>
        </p:txBody>
      </p:sp>
      <p:sp>
        <p:nvSpPr>
          <p:cNvPr id="55" name="矩形 54"/>
          <p:cNvSpPr/>
          <p:nvPr/>
        </p:nvSpPr>
        <p:spPr bwMode="auto">
          <a:xfrm rot="5400000">
            <a:off x="3534936" y="5339020"/>
            <a:ext cx="720000"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250</a:t>
            </a:r>
            <a:endParaRPr kumimoji="0" lang="zh-TW" altLang="en-US" dirty="0"/>
          </a:p>
        </p:txBody>
      </p:sp>
      <p:sp>
        <p:nvSpPr>
          <p:cNvPr id="57" name="矩形 56"/>
          <p:cNvSpPr/>
          <p:nvPr/>
        </p:nvSpPr>
        <p:spPr bwMode="auto">
          <a:xfrm rot="5400000">
            <a:off x="6976595" y="2540950"/>
            <a:ext cx="615915" cy="333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smtClean="0"/>
              <a:t>10</a:t>
            </a:r>
            <a:endParaRPr kumimoji="0" lang="zh-TW" altLang="en-US" dirty="0"/>
          </a:p>
        </p:txBody>
      </p:sp>
      <p:sp>
        <p:nvSpPr>
          <p:cNvPr id="58" name="矩形 57"/>
          <p:cNvSpPr/>
          <p:nvPr/>
        </p:nvSpPr>
        <p:spPr bwMode="auto">
          <a:xfrm rot="5400000">
            <a:off x="5307738" y="5339020"/>
            <a:ext cx="720000"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250</a:t>
            </a:r>
            <a:endParaRPr kumimoji="0" lang="zh-TW" altLang="en-US" dirty="0"/>
          </a:p>
        </p:txBody>
      </p:sp>
      <p:sp>
        <p:nvSpPr>
          <p:cNvPr id="59" name="矩形 58"/>
          <p:cNvSpPr/>
          <p:nvPr/>
        </p:nvSpPr>
        <p:spPr bwMode="auto">
          <a:xfrm rot="5400000">
            <a:off x="6016197" y="5339020"/>
            <a:ext cx="1080000"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500</a:t>
            </a:r>
            <a:endParaRPr kumimoji="0" lang="zh-TW" altLang="en-US" dirty="0"/>
          </a:p>
        </p:txBody>
      </p:sp>
      <p:sp>
        <p:nvSpPr>
          <p:cNvPr id="60" name="矩形 59"/>
          <p:cNvSpPr/>
          <p:nvPr/>
        </p:nvSpPr>
        <p:spPr bwMode="auto">
          <a:xfrm rot="5400000">
            <a:off x="6587350" y="5417854"/>
            <a:ext cx="1800000"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1000</a:t>
            </a:r>
            <a:endParaRPr kumimoji="0" lang="zh-TW" altLang="en-US" dirty="0"/>
          </a:p>
        </p:txBody>
      </p:sp>
      <p:sp>
        <p:nvSpPr>
          <p:cNvPr id="61" name="矩形 60"/>
          <p:cNvSpPr/>
          <p:nvPr/>
        </p:nvSpPr>
        <p:spPr bwMode="auto">
          <a:xfrm rot="5400000">
            <a:off x="7618596" y="5389490"/>
            <a:ext cx="1455605" cy="35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784</a:t>
            </a:r>
            <a:endParaRPr kumimoji="0" lang="zh-TW" altLang="en-US" dirty="0"/>
          </a:p>
        </p:txBody>
      </p:sp>
      <p:pic>
        <p:nvPicPr>
          <p:cNvPr id="62" name="圖片 61"/>
          <p:cNvPicPr>
            <a:picLocks noChangeAspect="1"/>
          </p:cNvPicPr>
          <p:nvPr/>
        </p:nvPicPr>
        <p:blipFill>
          <a:blip r:embed="rId6"/>
          <a:stretch>
            <a:fillRect/>
          </a:stretch>
        </p:blipFill>
        <p:spPr>
          <a:xfrm>
            <a:off x="746155" y="6087889"/>
            <a:ext cx="628650" cy="581025"/>
          </a:xfrm>
          <a:prstGeom prst="rect">
            <a:avLst/>
          </a:prstGeom>
        </p:spPr>
      </p:pic>
      <p:pic>
        <p:nvPicPr>
          <p:cNvPr id="63" name="圖片 62"/>
          <p:cNvPicPr>
            <a:picLocks noChangeAspect="1"/>
          </p:cNvPicPr>
          <p:nvPr/>
        </p:nvPicPr>
        <p:blipFill>
          <a:blip r:embed="rId8"/>
          <a:stretch>
            <a:fillRect/>
          </a:stretch>
        </p:blipFill>
        <p:spPr>
          <a:xfrm>
            <a:off x="8011212" y="6054901"/>
            <a:ext cx="628650" cy="647700"/>
          </a:xfrm>
          <a:prstGeom prst="rect">
            <a:avLst/>
          </a:prstGeom>
        </p:spPr>
      </p:pic>
      <p:cxnSp>
        <p:nvCxnSpPr>
          <p:cNvPr id="64" name="直線單箭頭接點 63"/>
          <p:cNvCxnSpPr/>
          <p:nvPr/>
        </p:nvCxnSpPr>
        <p:spPr>
          <a:xfrm rot="5400000">
            <a:off x="1590705" y="5311118"/>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rot="5400000">
            <a:off x="2525952" y="5311118"/>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rot="5400000">
            <a:off x="3484105" y="5311118"/>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rot="5400000">
            <a:off x="4375150" y="5311118"/>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rot="5400000">
            <a:off x="5275957" y="5311118"/>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rot="5400000">
            <a:off x="6119626" y="5311118"/>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rot="5400000">
            <a:off x="7025902" y="5311118"/>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rot="5400000">
            <a:off x="7947687" y="5311118"/>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bwMode="auto">
          <a:xfrm rot="5400000">
            <a:off x="4517849" y="5296244"/>
            <a:ext cx="615915" cy="333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smtClean="0"/>
              <a:t>10</a:t>
            </a:r>
            <a:endParaRPr kumimoji="0" lang="zh-TW" altLang="en-US" dirty="0"/>
          </a:p>
        </p:txBody>
      </p:sp>
    </p:spTree>
    <p:extLst>
      <p:ext uri="{BB962C8B-B14F-4D97-AF65-F5344CB8AC3E}">
        <p14:creationId xmlns:p14="http://schemas.microsoft.com/office/powerpoint/2010/main" val="3174218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Auto-encoder for </a:t>
            </a:r>
            <a:r>
              <a:rPr lang="en-US" altLang="zh-TW" dirty="0"/>
              <a:t>CNN</a:t>
            </a:r>
            <a:endParaRPr lang="zh-TW" altLang="en-US" dirty="0"/>
          </a:p>
        </p:txBody>
      </p:sp>
      <p:sp>
        <p:nvSpPr>
          <p:cNvPr id="13" name="內容版面配置區 12"/>
          <p:cNvSpPr>
            <a:spLocks noGrp="1"/>
          </p:cNvSpPr>
          <p:nvPr>
            <p:ph sz="quarter" idx="1"/>
          </p:nvPr>
        </p:nvSpPr>
        <p:spPr/>
        <p:txBody>
          <a:bodyPr/>
          <a:lstStyle/>
          <a:p>
            <a:endParaRPr lang="zh-TW" altLang="en-US" dirty="0"/>
          </a:p>
        </p:txBody>
      </p:sp>
      <p:pic>
        <p:nvPicPr>
          <p:cNvPr id="4" name="Picture 2" descr="http://s.hswstatic.com/gif/whiskers-sam.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44479" y="1237446"/>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858887" y="28971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6" name="矩形 5"/>
          <p:cNvSpPr/>
          <p:nvPr/>
        </p:nvSpPr>
        <p:spPr>
          <a:xfrm>
            <a:off x="5858887" y="39971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Pooling</a:t>
            </a:r>
            <a:endParaRPr lang="zh-TW" altLang="en-US" sz="2400" dirty="0"/>
          </a:p>
        </p:txBody>
      </p:sp>
      <p:sp>
        <p:nvSpPr>
          <p:cNvPr id="7" name="矩形 6"/>
          <p:cNvSpPr/>
          <p:nvPr/>
        </p:nvSpPr>
        <p:spPr>
          <a:xfrm>
            <a:off x="5858887" y="50653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8" name="矩形 7"/>
          <p:cNvSpPr/>
          <p:nvPr/>
        </p:nvSpPr>
        <p:spPr>
          <a:xfrm>
            <a:off x="5858887" y="60985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Pooling</a:t>
            </a:r>
            <a:endParaRPr lang="zh-TW" altLang="en-US" sz="2400" dirty="0"/>
          </a:p>
        </p:txBody>
      </p:sp>
      <p:sp>
        <p:nvSpPr>
          <p:cNvPr id="9" name="向下箭號 11"/>
          <p:cNvSpPr/>
          <p:nvPr/>
        </p:nvSpPr>
        <p:spPr>
          <a:xfrm>
            <a:off x="6512865" y="248247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6478584" y="35301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向下箭號 18"/>
          <p:cNvSpPr/>
          <p:nvPr/>
        </p:nvSpPr>
        <p:spPr>
          <a:xfrm>
            <a:off x="6478584" y="46217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9"/>
          <p:cNvSpPr/>
          <p:nvPr/>
        </p:nvSpPr>
        <p:spPr>
          <a:xfrm>
            <a:off x="6478584" y="56567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矩形 16"/>
          <p:cNvSpPr/>
          <p:nvPr/>
        </p:nvSpPr>
        <p:spPr>
          <a:xfrm>
            <a:off x="1548133" y="3988884"/>
            <a:ext cx="2319113"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Deconvolution</a:t>
            </a:r>
            <a:endParaRPr lang="zh-TW" altLang="en-US" sz="2400" dirty="0"/>
          </a:p>
        </p:txBody>
      </p:sp>
      <p:sp>
        <p:nvSpPr>
          <p:cNvPr id="18" name="矩形 17"/>
          <p:cNvSpPr/>
          <p:nvPr/>
        </p:nvSpPr>
        <p:spPr>
          <a:xfrm>
            <a:off x="1870987" y="29004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Unpooling</a:t>
            </a:r>
            <a:endParaRPr lang="zh-TW" altLang="en-US" sz="2400" dirty="0"/>
          </a:p>
        </p:txBody>
      </p:sp>
      <p:sp>
        <p:nvSpPr>
          <p:cNvPr id="19" name="矩形 18"/>
          <p:cNvSpPr/>
          <p:nvPr/>
        </p:nvSpPr>
        <p:spPr>
          <a:xfrm>
            <a:off x="1548133" y="6067868"/>
            <a:ext cx="2319113"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Deconvolution</a:t>
            </a:r>
            <a:endParaRPr lang="zh-TW" altLang="en-US" sz="2400" dirty="0"/>
          </a:p>
        </p:txBody>
      </p:sp>
      <p:sp>
        <p:nvSpPr>
          <p:cNvPr id="20" name="矩形 19"/>
          <p:cNvSpPr/>
          <p:nvPr/>
        </p:nvSpPr>
        <p:spPr>
          <a:xfrm>
            <a:off x="1839328" y="5038760"/>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Unpooling</a:t>
            </a:r>
            <a:endParaRPr lang="zh-TW" altLang="en-US" sz="2400" dirty="0"/>
          </a:p>
        </p:txBody>
      </p:sp>
      <p:sp>
        <p:nvSpPr>
          <p:cNvPr id="21" name="向下箭號 11"/>
          <p:cNvSpPr/>
          <p:nvPr/>
        </p:nvSpPr>
        <p:spPr>
          <a:xfrm flipV="1">
            <a:off x="2434845" y="237618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下箭號 17"/>
          <p:cNvSpPr/>
          <p:nvPr/>
        </p:nvSpPr>
        <p:spPr>
          <a:xfrm flipV="1">
            <a:off x="2434845" y="3486963"/>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向下箭號 18"/>
          <p:cNvSpPr/>
          <p:nvPr/>
        </p:nvSpPr>
        <p:spPr>
          <a:xfrm flipV="1">
            <a:off x="2434845" y="4578606"/>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向下箭號 19"/>
          <p:cNvSpPr/>
          <p:nvPr/>
        </p:nvSpPr>
        <p:spPr>
          <a:xfrm flipV="1">
            <a:off x="2434845" y="561359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文字方塊 49"/>
          <p:cNvSpPr txBox="1">
            <a:spLocks noChangeArrowheads="1"/>
          </p:cNvSpPr>
          <p:nvPr/>
        </p:nvSpPr>
        <p:spPr bwMode="auto">
          <a:xfrm>
            <a:off x="3851920" y="1052736"/>
            <a:ext cx="20843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a:r>
              <a:rPr kumimoji="0" lang="en-US" altLang="zh-TW" sz="2400" dirty="0"/>
              <a:t>As close as possible</a:t>
            </a:r>
            <a:endParaRPr kumimoji="0" lang="zh-TW" altLang="en-US" sz="2400" dirty="0"/>
          </a:p>
        </p:txBody>
      </p:sp>
      <p:sp>
        <p:nvSpPr>
          <p:cNvPr id="29" name="向下箭號 19"/>
          <p:cNvSpPr/>
          <p:nvPr/>
        </p:nvSpPr>
        <p:spPr>
          <a:xfrm rot="5400000" flipH="1">
            <a:off x="5145063" y="5996145"/>
            <a:ext cx="545690" cy="70778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箭號: 左-右雙向 29"/>
          <p:cNvSpPr/>
          <p:nvPr/>
        </p:nvSpPr>
        <p:spPr>
          <a:xfrm>
            <a:off x="3963749" y="1809442"/>
            <a:ext cx="1785144" cy="566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1549050" y="1789635"/>
            <a:ext cx="2319113"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Deconvolution</a:t>
            </a:r>
            <a:endParaRPr lang="zh-TW" altLang="en-US" sz="2400" dirty="0"/>
          </a:p>
        </p:txBody>
      </p:sp>
      <p:sp>
        <p:nvSpPr>
          <p:cNvPr id="28" name="向下箭號 19"/>
          <p:cNvSpPr/>
          <p:nvPr/>
        </p:nvSpPr>
        <p:spPr>
          <a:xfrm rot="5400000" flipH="1">
            <a:off x="3974371" y="6042608"/>
            <a:ext cx="545690" cy="65763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矩形 30"/>
          <p:cNvSpPr/>
          <p:nvPr/>
        </p:nvSpPr>
        <p:spPr>
          <a:xfrm>
            <a:off x="4643135" y="5897801"/>
            <a:ext cx="420879" cy="896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3" name="文字方塊 2"/>
          <p:cNvSpPr txBox="1"/>
          <p:nvPr/>
        </p:nvSpPr>
        <p:spPr>
          <a:xfrm>
            <a:off x="4413338" y="5430819"/>
            <a:ext cx="880472" cy="461665"/>
          </a:xfrm>
          <a:prstGeom prst="rect">
            <a:avLst/>
          </a:prstGeom>
          <a:noFill/>
        </p:spPr>
        <p:txBody>
          <a:bodyPr wrap="square" rtlCol="0">
            <a:spAutoFit/>
          </a:bodyPr>
          <a:lstStyle/>
          <a:p>
            <a:pPr algn="ctr"/>
            <a:r>
              <a:rPr lang="en-US" altLang="zh-TW" sz="2400" dirty="0"/>
              <a:t>code</a:t>
            </a:r>
            <a:endParaRPr lang="zh-TW" altLang="en-US" sz="2400" dirty="0"/>
          </a:p>
        </p:txBody>
      </p:sp>
    </p:spTree>
    <p:extLst>
      <p:ext uri="{BB962C8B-B14F-4D97-AF65-F5344CB8AC3E}">
        <p14:creationId xmlns:p14="http://schemas.microsoft.com/office/powerpoint/2010/main" val="261804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Auto-encoder – Pre-training DNN</a:t>
            </a:r>
            <a:endParaRPr lang="zh-TW" altLang="en-US" dirty="0"/>
          </a:p>
        </p:txBody>
      </p:sp>
      <p:sp>
        <p:nvSpPr>
          <p:cNvPr id="3" name="內容版面配置區 2"/>
          <p:cNvSpPr>
            <a:spLocks noGrp="1"/>
          </p:cNvSpPr>
          <p:nvPr>
            <p:ph idx="1"/>
          </p:nvPr>
        </p:nvSpPr>
        <p:spPr/>
        <p:txBody>
          <a:bodyPr/>
          <a:lstStyle/>
          <a:p>
            <a:r>
              <a:rPr lang="en-US" altLang="zh-TW" dirty="0"/>
              <a:t>Greedy Layer-wise Pre-training </a:t>
            </a:r>
            <a:r>
              <a:rPr lang="en-US" altLang="zh-TW" i="1" dirty="0"/>
              <a:t>again</a:t>
            </a:r>
            <a:endParaRPr lang="zh-TW" altLang="en-US" i="1" dirty="0"/>
          </a:p>
        </p:txBody>
      </p:sp>
      <p:sp>
        <p:nvSpPr>
          <p:cNvPr id="4" name="文字方塊 3"/>
          <p:cNvSpPr txBox="1"/>
          <p:nvPr/>
        </p:nvSpPr>
        <p:spPr>
          <a:xfrm rot="16200000">
            <a:off x="392640" y="4302659"/>
            <a:ext cx="1286933" cy="461665"/>
          </a:xfrm>
          <a:prstGeom prst="rect">
            <a:avLst/>
          </a:prstGeom>
          <a:noFill/>
        </p:spPr>
        <p:txBody>
          <a:bodyPr wrap="square" rtlCol="0">
            <a:spAutoFit/>
          </a:bodyPr>
          <a:lstStyle/>
          <a:p>
            <a:pPr algn="ctr"/>
            <a:r>
              <a:rPr lang="en-US" altLang="zh-TW" sz="2400" b="1" i="1" u="sng" dirty="0"/>
              <a:t>Target</a:t>
            </a:r>
            <a:endParaRPr lang="zh-TW" altLang="en-US" sz="2400" b="1" i="1" u="sng" dirty="0"/>
          </a:p>
        </p:txBody>
      </p:sp>
      <p:sp>
        <p:nvSpPr>
          <p:cNvPr id="5" name="矩形 4"/>
          <p:cNvSpPr/>
          <p:nvPr/>
        </p:nvSpPr>
        <p:spPr>
          <a:xfrm>
            <a:off x="2121956" y="6317776"/>
            <a:ext cx="1653117" cy="27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784</a:t>
            </a:r>
            <a:endParaRPr lang="zh-TW" altLang="en-US" sz="2400" dirty="0"/>
          </a:p>
        </p:txBody>
      </p:sp>
      <p:sp>
        <p:nvSpPr>
          <p:cNvPr id="6" name="矩形 5"/>
          <p:cNvSpPr/>
          <p:nvPr/>
        </p:nvSpPr>
        <p:spPr>
          <a:xfrm>
            <a:off x="1856314" y="5398215"/>
            <a:ext cx="2150534" cy="27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1000</a:t>
            </a:r>
            <a:endParaRPr lang="zh-TW" altLang="en-US" sz="2400" dirty="0"/>
          </a:p>
        </p:txBody>
      </p:sp>
      <p:sp>
        <p:nvSpPr>
          <p:cNvPr id="7" name="矩形 6"/>
          <p:cNvSpPr/>
          <p:nvPr/>
        </p:nvSpPr>
        <p:spPr>
          <a:xfrm>
            <a:off x="1856314" y="4467633"/>
            <a:ext cx="2150534" cy="27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1000</a:t>
            </a:r>
            <a:endParaRPr lang="zh-TW" altLang="en-US" sz="2400" dirty="0"/>
          </a:p>
        </p:txBody>
      </p:sp>
      <p:sp>
        <p:nvSpPr>
          <p:cNvPr id="11" name="矩形 10"/>
          <p:cNvSpPr/>
          <p:nvPr/>
        </p:nvSpPr>
        <p:spPr>
          <a:xfrm>
            <a:off x="2388608" y="2694947"/>
            <a:ext cx="1075267" cy="27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10</a:t>
            </a:r>
            <a:endParaRPr lang="zh-TW" altLang="en-US" sz="2400" dirty="0"/>
          </a:p>
        </p:txBody>
      </p:sp>
      <p:sp>
        <p:nvSpPr>
          <p:cNvPr id="18" name="文字方塊 17"/>
          <p:cNvSpPr txBox="1"/>
          <p:nvPr/>
        </p:nvSpPr>
        <p:spPr>
          <a:xfrm>
            <a:off x="1019287" y="6200504"/>
            <a:ext cx="109961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9" name="文字方塊 18"/>
          <p:cNvSpPr txBox="1"/>
          <p:nvPr/>
        </p:nvSpPr>
        <p:spPr>
          <a:xfrm>
            <a:off x="1019287" y="2512826"/>
            <a:ext cx="1099610"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20" name="向右箭號 19"/>
          <p:cNvSpPr/>
          <p:nvPr/>
        </p:nvSpPr>
        <p:spPr>
          <a:xfrm rot="16200000">
            <a:off x="2689178" y="5698025"/>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向右箭號 20"/>
          <p:cNvSpPr/>
          <p:nvPr/>
        </p:nvSpPr>
        <p:spPr>
          <a:xfrm rot="16200000">
            <a:off x="2689178" y="4801551"/>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16200000">
            <a:off x="2689178" y="3820934"/>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向右箭號 22"/>
          <p:cNvSpPr/>
          <p:nvPr/>
        </p:nvSpPr>
        <p:spPr>
          <a:xfrm rot="16200000">
            <a:off x="2689177" y="2941251"/>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文字方塊 28"/>
          <p:cNvSpPr txBox="1"/>
          <p:nvPr/>
        </p:nvSpPr>
        <p:spPr>
          <a:xfrm>
            <a:off x="4846225" y="6222476"/>
            <a:ext cx="109961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32" name="矩形 31"/>
          <p:cNvSpPr/>
          <p:nvPr/>
        </p:nvSpPr>
        <p:spPr>
          <a:xfrm>
            <a:off x="5906853" y="6314662"/>
            <a:ext cx="1653117" cy="27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784</a:t>
            </a:r>
            <a:endParaRPr lang="zh-TW" altLang="en-US" sz="2400" dirty="0"/>
          </a:p>
        </p:txBody>
      </p:sp>
      <p:sp>
        <p:nvSpPr>
          <p:cNvPr id="33" name="矩形 32"/>
          <p:cNvSpPr/>
          <p:nvPr/>
        </p:nvSpPr>
        <p:spPr>
          <a:xfrm>
            <a:off x="5641210" y="5441659"/>
            <a:ext cx="2150534" cy="27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1000</a:t>
            </a:r>
            <a:endParaRPr lang="zh-TW" altLang="en-US" sz="2400" dirty="0"/>
          </a:p>
        </p:txBody>
      </p:sp>
      <p:sp>
        <p:nvSpPr>
          <p:cNvPr id="34" name="矩形 33"/>
          <p:cNvSpPr/>
          <p:nvPr/>
        </p:nvSpPr>
        <p:spPr>
          <a:xfrm>
            <a:off x="5889919" y="4508681"/>
            <a:ext cx="1653117" cy="27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784</a:t>
            </a:r>
            <a:endParaRPr lang="zh-TW" altLang="en-US" sz="2400" dirty="0"/>
          </a:p>
        </p:txBody>
      </p:sp>
      <p:sp>
        <p:nvSpPr>
          <p:cNvPr id="35" name="向右箭號 34"/>
          <p:cNvSpPr/>
          <p:nvPr/>
        </p:nvSpPr>
        <p:spPr>
          <a:xfrm rot="16200000">
            <a:off x="6478602" y="5666554"/>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向右箭號 35"/>
          <p:cNvSpPr/>
          <p:nvPr/>
        </p:nvSpPr>
        <p:spPr>
          <a:xfrm rot="16200000">
            <a:off x="6478602" y="4770080"/>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文字方塊 37"/>
          <p:cNvSpPr txBox="1"/>
          <p:nvPr/>
        </p:nvSpPr>
        <p:spPr>
          <a:xfrm>
            <a:off x="6743360" y="5807079"/>
            <a:ext cx="1099610" cy="461665"/>
          </a:xfrm>
          <a:prstGeom prst="rect">
            <a:avLst/>
          </a:prstGeom>
          <a:noFill/>
        </p:spPr>
        <p:txBody>
          <a:bodyPr wrap="square" rtlCol="0">
            <a:spAutoFit/>
          </a:bodyPr>
          <a:lstStyle/>
          <a:p>
            <a:pPr algn="ctr"/>
            <a:r>
              <a:rPr lang="en-US" altLang="zh-TW" sz="2400" dirty="0"/>
              <a:t>W</a:t>
            </a:r>
            <a:r>
              <a:rPr lang="en-US" altLang="zh-TW" sz="2400" baseline="30000" dirty="0"/>
              <a:t>1</a:t>
            </a:r>
            <a:endParaRPr lang="zh-TW" altLang="en-US" sz="2400" baseline="30000" dirty="0"/>
          </a:p>
        </p:txBody>
      </p:sp>
      <mc:AlternateContent xmlns:mc="http://schemas.openxmlformats.org/markup-compatibility/2006" xmlns:a14="http://schemas.microsoft.com/office/drawing/2010/main">
        <mc:Choice Requires="a14">
          <p:sp>
            <p:nvSpPr>
              <p:cNvPr id="42" name="文字方塊 41"/>
              <p:cNvSpPr txBox="1"/>
              <p:nvPr/>
            </p:nvSpPr>
            <p:spPr>
              <a:xfrm>
                <a:off x="7641849" y="6256899"/>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7641849" y="6256899"/>
                <a:ext cx="241733" cy="369332"/>
              </a:xfrm>
              <a:prstGeom prst="rect">
                <a:avLst/>
              </a:prstGeom>
              <a:blipFill rotWithShape="0">
                <a:blip r:embed="rId3"/>
                <a:stretch>
                  <a:fillRect l="-17949" r="-153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7601237" y="4467633"/>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7601237" y="4467633"/>
                <a:ext cx="241733" cy="369332"/>
              </a:xfrm>
              <a:prstGeom prst="rect">
                <a:avLst/>
              </a:prstGeom>
              <a:blipFill>
                <a:blip r:embed="rId4"/>
                <a:stretch>
                  <a:fillRect l="-17500" t="-18333" r="-75000"/>
                </a:stretch>
              </a:blipFill>
            </p:spPr>
            <p:txBody>
              <a:bodyPr/>
              <a:lstStyle/>
              <a:p>
                <a:r>
                  <a:rPr lang="zh-TW" altLang="en-US">
                    <a:noFill/>
                  </a:rPr>
                  <a:t> </a:t>
                </a:r>
              </a:p>
            </p:txBody>
          </p:sp>
        </mc:Fallback>
      </mc:AlternateContent>
      <p:cxnSp>
        <p:nvCxnSpPr>
          <p:cNvPr id="44" name="直線接點 43"/>
          <p:cNvCxnSpPr/>
          <p:nvPr/>
        </p:nvCxnSpPr>
        <p:spPr>
          <a:xfrm flipV="1">
            <a:off x="8410761" y="4643681"/>
            <a:ext cx="0" cy="18309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rot="10800000">
            <a:off x="7883582" y="4652299"/>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rot="10800000">
            <a:off x="7883582" y="6474665"/>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195659" y="3531216"/>
            <a:ext cx="1440000" cy="27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500</a:t>
            </a:r>
            <a:endParaRPr lang="zh-TW" altLang="en-US" sz="2400" dirty="0"/>
          </a:p>
        </p:txBody>
      </p:sp>
      <p:sp>
        <p:nvSpPr>
          <p:cNvPr id="50" name="文字方塊 49"/>
          <p:cNvSpPr txBox="1"/>
          <p:nvPr/>
        </p:nvSpPr>
        <p:spPr>
          <a:xfrm>
            <a:off x="6781545" y="4929151"/>
            <a:ext cx="1099610" cy="461665"/>
          </a:xfrm>
          <a:prstGeom prst="rect">
            <a:avLst/>
          </a:prstGeom>
          <a:noFill/>
        </p:spPr>
        <p:txBody>
          <a:bodyPr wrap="square" rtlCol="0">
            <a:spAutoFit/>
          </a:bodyPr>
          <a:lstStyle/>
          <a:p>
            <a:pPr algn="ctr"/>
            <a:r>
              <a:rPr lang="en-US" altLang="zh-TW" sz="2400" dirty="0"/>
              <a:t>W</a:t>
            </a:r>
            <a:r>
              <a:rPr lang="en-US" altLang="zh-TW" sz="2400" baseline="30000" dirty="0"/>
              <a:t>1</a:t>
            </a:r>
            <a:r>
              <a:rPr lang="en-US" altLang="zh-TW" sz="2400" dirty="0"/>
              <a:t>’</a:t>
            </a:r>
            <a:endParaRPr lang="zh-TW" altLang="en-US" sz="2400" dirty="0"/>
          </a:p>
        </p:txBody>
      </p:sp>
    </p:spTree>
    <p:extLst>
      <p:ext uri="{BB962C8B-B14F-4D97-AF65-F5344CB8AC3E}">
        <p14:creationId xmlns:p14="http://schemas.microsoft.com/office/powerpoint/2010/main" val="1563285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Auto-encoder – Pre-training DNN</a:t>
            </a:r>
            <a:endParaRPr lang="zh-TW" altLang="en-US" dirty="0"/>
          </a:p>
        </p:txBody>
      </p:sp>
      <p:sp>
        <p:nvSpPr>
          <p:cNvPr id="3" name="內容版面配置區 2"/>
          <p:cNvSpPr>
            <a:spLocks noGrp="1"/>
          </p:cNvSpPr>
          <p:nvPr>
            <p:ph idx="1"/>
          </p:nvPr>
        </p:nvSpPr>
        <p:spPr/>
        <p:txBody>
          <a:bodyPr/>
          <a:lstStyle/>
          <a:p>
            <a:r>
              <a:rPr lang="en-US" altLang="zh-TW" dirty="0"/>
              <a:t>Greedy Layer-wise Pre-training </a:t>
            </a:r>
            <a:r>
              <a:rPr lang="en-US" altLang="zh-TW" i="1" dirty="0"/>
              <a:t>again</a:t>
            </a:r>
            <a:endParaRPr lang="zh-TW" altLang="en-US" i="1" dirty="0"/>
          </a:p>
        </p:txBody>
      </p:sp>
      <p:sp>
        <p:nvSpPr>
          <p:cNvPr id="4" name="文字方塊 3"/>
          <p:cNvSpPr txBox="1"/>
          <p:nvPr/>
        </p:nvSpPr>
        <p:spPr>
          <a:xfrm rot="16200000">
            <a:off x="392640" y="4302659"/>
            <a:ext cx="1286933" cy="461665"/>
          </a:xfrm>
          <a:prstGeom prst="rect">
            <a:avLst/>
          </a:prstGeom>
          <a:noFill/>
        </p:spPr>
        <p:txBody>
          <a:bodyPr wrap="square" rtlCol="0">
            <a:spAutoFit/>
          </a:bodyPr>
          <a:lstStyle/>
          <a:p>
            <a:pPr algn="ctr"/>
            <a:r>
              <a:rPr lang="en-US" altLang="zh-TW" sz="2400" b="1" i="1" u="sng" dirty="0"/>
              <a:t>Target</a:t>
            </a:r>
            <a:endParaRPr lang="zh-TW" altLang="en-US" sz="2400" b="1" i="1" u="sng" dirty="0"/>
          </a:p>
        </p:txBody>
      </p:sp>
      <p:sp>
        <p:nvSpPr>
          <p:cNvPr id="5" name="矩形 4"/>
          <p:cNvSpPr/>
          <p:nvPr/>
        </p:nvSpPr>
        <p:spPr>
          <a:xfrm>
            <a:off x="2121956" y="6317776"/>
            <a:ext cx="1653117" cy="27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784</a:t>
            </a:r>
            <a:endParaRPr lang="zh-TW" altLang="en-US" sz="2400" dirty="0"/>
          </a:p>
        </p:txBody>
      </p:sp>
      <p:sp>
        <p:nvSpPr>
          <p:cNvPr id="6" name="矩形 5"/>
          <p:cNvSpPr/>
          <p:nvPr/>
        </p:nvSpPr>
        <p:spPr>
          <a:xfrm>
            <a:off x="1856314" y="5398215"/>
            <a:ext cx="2150534" cy="27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1000</a:t>
            </a:r>
            <a:endParaRPr lang="zh-TW" altLang="en-US" sz="2400" dirty="0"/>
          </a:p>
        </p:txBody>
      </p:sp>
      <p:sp>
        <p:nvSpPr>
          <p:cNvPr id="7" name="矩形 6"/>
          <p:cNvSpPr/>
          <p:nvPr/>
        </p:nvSpPr>
        <p:spPr>
          <a:xfrm>
            <a:off x="1856314" y="4467633"/>
            <a:ext cx="2150534" cy="27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1000</a:t>
            </a:r>
            <a:endParaRPr lang="zh-TW" altLang="en-US" sz="2400" dirty="0"/>
          </a:p>
        </p:txBody>
      </p:sp>
      <p:sp>
        <p:nvSpPr>
          <p:cNvPr id="10" name="矩形 9"/>
          <p:cNvSpPr/>
          <p:nvPr/>
        </p:nvSpPr>
        <p:spPr>
          <a:xfrm>
            <a:off x="2195659" y="3531216"/>
            <a:ext cx="1440000" cy="27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500</a:t>
            </a:r>
            <a:endParaRPr lang="zh-TW" altLang="en-US" sz="2400" dirty="0"/>
          </a:p>
        </p:txBody>
      </p:sp>
      <p:sp>
        <p:nvSpPr>
          <p:cNvPr id="11" name="矩形 10"/>
          <p:cNvSpPr/>
          <p:nvPr/>
        </p:nvSpPr>
        <p:spPr>
          <a:xfrm>
            <a:off x="2388608" y="2694947"/>
            <a:ext cx="1075267" cy="27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10</a:t>
            </a:r>
            <a:endParaRPr lang="zh-TW" altLang="en-US" sz="2400" dirty="0"/>
          </a:p>
        </p:txBody>
      </p:sp>
      <p:sp>
        <p:nvSpPr>
          <p:cNvPr id="18" name="文字方塊 17"/>
          <p:cNvSpPr txBox="1"/>
          <p:nvPr/>
        </p:nvSpPr>
        <p:spPr>
          <a:xfrm>
            <a:off x="1019287" y="6200504"/>
            <a:ext cx="109961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9" name="文字方塊 18"/>
          <p:cNvSpPr txBox="1"/>
          <p:nvPr/>
        </p:nvSpPr>
        <p:spPr>
          <a:xfrm>
            <a:off x="1019287" y="2512826"/>
            <a:ext cx="1099610"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20" name="向右箭號 19"/>
          <p:cNvSpPr/>
          <p:nvPr/>
        </p:nvSpPr>
        <p:spPr>
          <a:xfrm rot="16200000">
            <a:off x="2689178" y="5698025"/>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向右箭號 20"/>
          <p:cNvSpPr/>
          <p:nvPr/>
        </p:nvSpPr>
        <p:spPr>
          <a:xfrm rot="16200000">
            <a:off x="2689178" y="4801551"/>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16200000">
            <a:off x="2689178" y="3820934"/>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向右箭號 22"/>
          <p:cNvSpPr/>
          <p:nvPr/>
        </p:nvSpPr>
        <p:spPr>
          <a:xfrm rot="16200000">
            <a:off x="2689177" y="2941251"/>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文字方塊 28"/>
          <p:cNvSpPr txBox="1"/>
          <p:nvPr/>
        </p:nvSpPr>
        <p:spPr>
          <a:xfrm>
            <a:off x="4846225" y="6222476"/>
            <a:ext cx="109961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32" name="矩形 31"/>
          <p:cNvSpPr/>
          <p:nvPr/>
        </p:nvSpPr>
        <p:spPr>
          <a:xfrm>
            <a:off x="5906853" y="6314662"/>
            <a:ext cx="1653117" cy="27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784</a:t>
            </a:r>
            <a:endParaRPr lang="zh-TW" altLang="en-US" sz="2400" dirty="0"/>
          </a:p>
        </p:txBody>
      </p:sp>
      <p:sp>
        <p:nvSpPr>
          <p:cNvPr id="33" name="矩形 32"/>
          <p:cNvSpPr/>
          <p:nvPr/>
        </p:nvSpPr>
        <p:spPr>
          <a:xfrm>
            <a:off x="5641210" y="5441659"/>
            <a:ext cx="2150534" cy="27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1000</a:t>
            </a:r>
            <a:endParaRPr lang="zh-TW" altLang="en-US" sz="2400" dirty="0"/>
          </a:p>
        </p:txBody>
      </p:sp>
      <p:sp>
        <p:nvSpPr>
          <p:cNvPr id="35" name="向右箭號 34"/>
          <p:cNvSpPr/>
          <p:nvPr/>
        </p:nvSpPr>
        <p:spPr>
          <a:xfrm rot="16200000">
            <a:off x="6478602" y="5666554"/>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文字方塊 37"/>
          <p:cNvSpPr txBox="1"/>
          <p:nvPr/>
        </p:nvSpPr>
        <p:spPr>
          <a:xfrm>
            <a:off x="6743360" y="5807079"/>
            <a:ext cx="1099610" cy="461665"/>
          </a:xfrm>
          <a:prstGeom prst="rect">
            <a:avLst/>
          </a:prstGeom>
          <a:noFill/>
        </p:spPr>
        <p:txBody>
          <a:bodyPr wrap="square" rtlCol="0">
            <a:spAutoFit/>
          </a:bodyPr>
          <a:lstStyle/>
          <a:p>
            <a:pPr algn="ctr"/>
            <a:r>
              <a:rPr lang="en-US" altLang="zh-TW" sz="2400" dirty="0"/>
              <a:t>W</a:t>
            </a:r>
            <a:r>
              <a:rPr lang="en-US" altLang="zh-TW" sz="2400" baseline="30000" dirty="0"/>
              <a:t>1</a:t>
            </a:r>
            <a:endParaRPr lang="zh-TW" altLang="en-US" sz="2400" baseline="30000" dirty="0"/>
          </a:p>
        </p:txBody>
      </p:sp>
      <p:sp>
        <p:nvSpPr>
          <p:cNvPr id="41" name="矩形 40"/>
          <p:cNvSpPr/>
          <p:nvPr/>
        </p:nvSpPr>
        <p:spPr>
          <a:xfrm>
            <a:off x="5614044" y="4467633"/>
            <a:ext cx="2150534" cy="27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1000</a:t>
            </a:r>
            <a:endParaRPr lang="zh-TW" altLang="en-US" sz="2400" dirty="0"/>
          </a:p>
        </p:txBody>
      </p:sp>
      <p:sp>
        <p:nvSpPr>
          <p:cNvPr id="42" name="矩形 41"/>
          <p:cNvSpPr/>
          <p:nvPr/>
        </p:nvSpPr>
        <p:spPr>
          <a:xfrm>
            <a:off x="5614044" y="3531216"/>
            <a:ext cx="2150534" cy="27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1000</a:t>
            </a:r>
            <a:endParaRPr lang="zh-TW" altLang="en-US" sz="2400" dirty="0"/>
          </a:p>
        </p:txBody>
      </p:sp>
      <p:sp>
        <p:nvSpPr>
          <p:cNvPr id="43" name="向右箭號 42"/>
          <p:cNvSpPr/>
          <p:nvPr/>
        </p:nvSpPr>
        <p:spPr>
          <a:xfrm rot="16200000">
            <a:off x="6462001" y="4769517"/>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向右箭號 43"/>
          <p:cNvSpPr/>
          <p:nvPr/>
        </p:nvSpPr>
        <p:spPr>
          <a:xfrm rot="16200000">
            <a:off x="6462001" y="3788900"/>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文字方塊 45"/>
          <p:cNvSpPr txBox="1"/>
          <p:nvPr/>
        </p:nvSpPr>
        <p:spPr>
          <a:xfrm>
            <a:off x="5521175" y="5794607"/>
            <a:ext cx="1099610" cy="461665"/>
          </a:xfrm>
          <a:prstGeom prst="rect">
            <a:avLst/>
          </a:prstGeom>
          <a:noFill/>
        </p:spPr>
        <p:txBody>
          <a:bodyPr wrap="square" rtlCol="0">
            <a:spAutoFit/>
          </a:bodyPr>
          <a:lstStyle/>
          <a:p>
            <a:pPr algn="ctr"/>
            <a:r>
              <a:rPr lang="en-US" altLang="zh-TW" sz="2400" b="1" dirty="0"/>
              <a:t>fix</a:t>
            </a:r>
            <a:endParaRPr lang="zh-TW" altLang="en-US" sz="2400" b="1" dirty="0"/>
          </a:p>
        </p:txBody>
      </p:sp>
      <mc:AlternateContent xmlns:mc="http://schemas.openxmlformats.org/markup-compatibility/2006" xmlns:a14="http://schemas.microsoft.com/office/drawing/2010/main">
        <mc:Choice Requires="a14">
          <p:sp>
            <p:nvSpPr>
              <p:cNvPr id="47" name="文字方塊 46"/>
              <p:cNvSpPr txBox="1"/>
              <p:nvPr/>
            </p:nvSpPr>
            <p:spPr>
              <a:xfrm>
                <a:off x="7647447" y="626499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7647447" y="6264996"/>
                <a:ext cx="241733" cy="369332"/>
              </a:xfrm>
              <a:prstGeom prst="rect">
                <a:avLst/>
              </a:prstGeom>
              <a:blipFill rotWithShape="0">
                <a:blip r:embed="rId3"/>
                <a:stretch>
                  <a:fillRect l="-17949" r="-153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7878763" y="5378992"/>
                <a:ext cx="3839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7878763" y="5378992"/>
                <a:ext cx="383951" cy="369332"/>
              </a:xfrm>
              <a:prstGeom prst="rect">
                <a:avLst/>
              </a:prstGeom>
              <a:blipFill rotWithShape="0">
                <a:blip r:embed="rId4"/>
                <a:stretch>
                  <a:fillRect l="-9524" r="-63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7876327" y="3472580"/>
                <a:ext cx="3839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𝑎</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7876327" y="3472580"/>
                <a:ext cx="383951" cy="369332"/>
              </a:xfrm>
              <a:prstGeom prst="rect">
                <a:avLst/>
              </a:prstGeom>
              <a:blipFill>
                <a:blip r:embed="rId5"/>
                <a:stretch>
                  <a:fillRect l="-9524" t="-18333" r="-49206"/>
                </a:stretch>
              </a:blipFill>
            </p:spPr>
            <p:txBody>
              <a:bodyPr/>
              <a:lstStyle/>
              <a:p>
                <a:r>
                  <a:rPr lang="zh-TW" altLang="en-US">
                    <a:noFill/>
                  </a:rPr>
                  <a:t> </a:t>
                </a:r>
              </a:p>
            </p:txBody>
          </p:sp>
        </mc:Fallback>
      </mc:AlternateContent>
      <p:cxnSp>
        <p:nvCxnSpPr>
          <p:cNvPr id="51" name="直線接點 50"/>
          <p:cNvCxnSpPr/>
          <p:nvPr/>
        </p:nvCxnSpPr>
        <p:spPr>
          <a:xfrm flipV="1">
            <a:off x="8759104" y="3657246"/>
            <a:ext cx="0" cy="19721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rot="10800000">
            <a:off x="8231925" y="3648419"/>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rot="10800000">
            <a:off x="8246042" y="5614926"/>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6735644" y="4897570"/>
            <a:ext cx="1099610" cy="461665"/>
          </a:xfrm>
          <a:prstGeom prst="rect">
            <a:avLst/>
          </a:prstGeom>
          <a:noFill/>
        </p:spPr>
        <p:txBody>
          <a:bodyPr wrap="square" rtlCol="0">
            <a:spAutoFit/>
          </a:bodyPr>
          <a:lstStyle/>
          <a:p>
            <a:pPr algn="ctr"/>
            <a:r>
              <a:rPr lang="en-US" altLang="zh-TW" sz="2400" dirty="0"/>
              <a:t>W</a:t>
            </a:r>
            <a:r>
              <a:rPr lang="en-US" altLang="zh-TW" sz="2400" baseline="30000" dirty="0"/>
              <a:t>2</a:t>
            </a:r>
            <a:endParaRPr lang="zh-TW" altLang="en-US" sz="2400" baseline="30000" dirty="0"/>
          </a:p>
        </p:txBody>
      </p:sp>
      <p:sp>
        <p:nvSpPr>
          <p:cNvPr id="55" name="文字方塊 54"/>
          <p:cNvSpPr txBox="1"/>
          <p:nvPr/>
        </p:nvSpPr>
        <p:spPr>
          <a:xfrm>
            <a:off x="6766064" y="3952296"/>
            <a:ext cx="1099610" cy="461665"/>
          </a:xfrm>
          <a:prstGeom prst="rect">
            <a:avLst/>
          </a:prstGeom>
          <a:noFill/>
        </p:spPr>
        <p:txBody>
          <a:bodyPr wrap="square" rtlCol="0">
            <a:spAutoFit/>
          </a:bodyPr>
          <a:lstStyle/>
          <a:p>
            <a:pPr algn="ctr"/>
            <a:r>
              <a:rPr lang="en-US" altLang="zh-TW" sz="2400" dirty="0"/>
              <a:t>W</a:t>
            </a:r>
            <a:r>
              <a:rPr lang="en-US" altLang="zh-TW" sz="2400" baseline="30000" dirty="0"/>
              <a:t>2</a:t>
            </a:r>
            <a:r>
              <a:rPr lang="en-US" altLang="zh-TW" sz="2400" dirty="0"/>
              <a:t>’</a:t>
            </a:r>
            <a:endParaRPr lang="zh-TW" altLang="en-US" sz="2400" dirty="0"/>
          </a:p>
        </p:txBody>
      </p:sp>
    </p:spTree>
    <p:extLst>
      <p:ext uri="{BB962C8B-B14F-4D97-AF65-F5344CB8AC3E}">
        <p14:creationId xmlns:p14="http://schemas.microsoft.com/office/powerpoint/2010/main" val="3690243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2</a:t>
            </a:fld>
            <a:endParaRPr lang="zh-TW" altLang="en-US"/>
          </a:p>
        </p:txBody>
      </p:sp>
      <p:sp>
        <p:nvSpPr>
          <p:cNvPr id="4" name="內容版面配置區 3"/>
          <p:cNvSpPr>
            <a:spLocks noGrp="1"/>
          </p:cNvSpPr>
          <p:nvPr>
            <p:ph sz="quarter" idx="1"/>
          </p:nvPr>
        </p:nvSpPr>
        <p:spPr/>
        <p:txBody>
          <a:bodyPr>
            <a:normAutofit fontScale="92500" lnSpcReduction="10000"/>
          </a:bodyPr>
          <a:lstStyle/>
          <a:p>
            <a:r>
              <a:rPr lang="zh-TW" altLang="en-US" dirty="0" smtClean="0"/>
              <a:t>倒傳遞</a:t>
            </a:r>
            <a:r>
              <a:rPr lang="en-US" altLang="zh-TW" dirty="0" smtClean="0"/>
              <a:t>Back Propagation (BP)</a:t>
            </a:r>
          </a:p>
          <a:p>
            <a:pPr lvl="1">
              <a:buFont typeface="Wingdings" panose="05000000000000000000" pitchFamily="2" charset="2"/>
              <a:buChar char="Ø"/>
            </a:pPr>
            <a:r>
              <a:rPr lang="zh-TW" altLang="en-US" dirty="0"/>
              <a:t>梯度彌散 </a:t>
            </a:r>
            <a:r>
              <a:rPr lang="en-US" altLang="zh-TW" dirty="0"/>
              <a:t>(Vanishing Gradient / Diffusion of Gradients)</a:t>
            </a:r>
          </a:p>
          <a:p>
            <a:endParaRPr lang="en-US" altLang="zh-TW" dirty="0"/>
          </a:p>
          <a:p>
            <a:r>
              <a:rPr lang="zh-TW" altLang="en-US" dirty="0" smtClean="0"/>
              <a:t>稀疏編碼</a:t>
            </a:r>
            <a:r>
              <a:rPr lang="en-US" altLang="zh-TW" dirty="0" smtClean="0"/>
              <a:t>Sparse Coding =&gt;</a:t>
            </a:r>
            <a:r>
              <a:rPr lang="en-US" altLang="zh-TW" dirty="0" err="1" smtClean="0"/>
              <a:t>Pre-Training:Auto-Encoder</a:t>
            </a:r>
            <a:endParaRPr lang="en-US" altLang="zh-TW" dirty="0"/>
          </a:p>
          <a:p>
            <a:r>
              <a:rPr lang="en-US" altLang="zh-TW" dirty="0" err="1" smtClean="0"/>
              <a:t>ReLU</a:t>
            </a:r>
            <a:r>
              <a:rPr lang="en-US" altLang="zh-TW" dirty="0" smtClean="0"/>
              <a:t> Activation Function</a:t>
            </a:r>
            <a:endParaRPr lang="en-US" altLang="zh-TW" dirty="0"/>
          </a:p>
          <a:p>
            <a:r>
              <a:rPr lang="en-US" altLang="zh-TW" dirty="0" smtClean="0"/>
              <a:t>Dropout </a:t>
            </a:r>
            <a:endParaRPr lang="en-US" altLang="zh-TW" dirty="0"/>
          </a:p>
          <a:p>
            <a:r>
              <a:rPr lang="en-US" altLang="zh-TW" dirty="0" smtClean="0"/>
              <a:t>Mini-batch</a:t>
            </a:r>
          </a:p>
          <a:p>
            <a:r>
              <a:rPr lang="en-US" altLang="zh-TW" dirty="0"/>
              <a:t>Training Data </a:t>
            </a:r>
            <a:r>
              <a:rPr lang="en-US" altLang="zh-TW" dirty="0" smtClean="0"/>
              <a:t>(</a:t>
            </a:r>
            <a:r>
              <a:rPr lang="zh-TW" altLang="en-US" dirty="0" smtClean="0"/>
              <a:t>數量</a:t>
            </a:r>
            <a:r>
              <a:rPr lang="en-US" altLang="zh-TW" dirty="0"/>
              <a:t>vs</a:t>
            </a:r>
            <a:r>
              <a:rPr lang="zh-TW" altLang="en-US" dirty="0"/>
              <a:t>品質？</a:t>
            </a:r>
            <a:r>
              <a:rPr lang="en-US" altLang="zh-TW" dirty="0"/>
              <a:t>)</a:t>
            </a:r>
          </a:p>
          <a:p>
            <a:r>
              <a:rPr lang="en-US" altLang="zh-TW" dirty="0"/>
              <a:t>CNN: Shared </a:t>
            </a:r>
            <a:r>
              <a:rPr lang="en-US" altLang="zh-TW" dirty="0" smtClean="0"/>
              <a:t>Weights</a:t>
            </a:r>
            <a:endParaRPr lang="zh-TW" altLang="en-US" dirty="0"/>
          </a:p>
        </p:txBody>
      </p:sp>
    </p:spTree>
    <p:extLst>
      <p:ext uri="{BB962C8B-B14F-4D97-AF65-F5344CB8AC3E}">
        <p14:creationId xmlns:p14="http://schemas.microsoft.com/office/powerpoint/2010/main" val="1225968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Auto-encoder – Pre-training DNN</a:t>
            </a:r>
            <a:endParaRPr lang="zh-TW" altLang="en-US" dirty="0"/>
          </a:p>
        </p:txBody>
      </p:sp>
      <p:sp>
        <p:nvSpPr>
          <p:cNvPr id="3" name="內容版面配置區 2"/>
          <p:cNvSpPr>
            <a:spLocks noGrp="1"/>
          </p:cNvSpPr>
          <p:nvPr>
            <p:ph idx="1"/>
          </p:nvPr>
        </p:nvSpPr>
        <p:spPr/>
        <p:txBody>
          <a:bodyPr/>
          <a:lstStyle/>
          <a:p>
            <a:r>
              <a:rPr lang="en-US" altLang="zh-TW" dirty="0"/>
              <a:t>Greedy Layer-wise Pre-training </a:t>
            </a:r>
            <a:r>
              <a:rPr lang="en-US" altLang="zh-TW" i="1" dirty="0"/>
              <a:t>again</a:t>
            </a:r>
            <a:endParaRPr lang="zh-TW" altLang="en-US" i="1" dirty="0"/>
          </a:p>
        </p:txBody>
      </p:sp>
      <p:sp>
        <p:nvSpPr>
          <p:cNvPr id="4" name="文字方塊 3"/>
          <p:cNvSpPr txBox="1"/>
          <p:nvPr/>
        </p:nvSpPr>
        <p:spPr>
          <a:xfrm rot="16200000">
            <a:off x="392640" y="4302659"/>
            <a:ext cx="1286933" cy="461665"/>
          </a:xfrm>
          <a:prstGeom prst="rect">
            <a:avLst/>
          </a:prstGeom>
          <a:noFill/>
        </p:spPr>
        <p:txBody>
          <a:bodyPr wrap="square" rtlCol="0">
            <a:spAutoFit/>
          </a:bodyPr>
          <a:lstStyle/>
          <a:p>
            <a:pPr algn="ctr"/>
            <a:r>
              <a:rPr lang="en-US" altLang="zh-TW" sz="2400" b="1" i="1" u="sng" dirty="0"/>
              <a:t>Target</a:t>
            </a:r>
            <a:endParaRPr lang="zh-TW" altLang="en-US" sz="2400" b="1" i="1" u="sng" dirty="0"/>
          </a:p>
        </p:txBody>
      </p:sp>
      <p:sp>
        <p:nvSpPr>
          <p:cNvPr id="5" name="矩形 4"/>
          <p:cNvSpPr/>
          <p:nvPr/>
        </p:nvSpPr>
        <p:spPr>
          <a:xfrm>
            <a:off x="2121956" y="6317776"/>
            <a:ext cx="1653117" cy="27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784</a:t>
            </a:r>
            <a:endParaRPr lang="zh-TW" altLang="en-US" sz="2400" dirty="0"/>
          </a:p>
        </p:txBody>
      </p:sp>
      <p:sp>
        <p:nvSpPr>
          <p:cNvPr id="6" name="矩形 5"/>
          <p:cNvSpPr/>
          <p:nvPr/>
        </p:nvSpPr>
        <p:spPr>
          <a:xfrm>
            <a:off x="1856314" y="5398215"/>
            <a:ext cx="2150534" cy="27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1000</a:t>
            </a:r>
            <a:endParaRPr lang="zh-TW" altLang="en-US" sz="2400" dirty="0"/>
          </a:p>
        </p:txBody>
      </p:sp>
      <p:sp>
        <p:nvSpPr>
          <p:cNvPr id="7" name="矩形 6"/>
          <p:cNvSpPr/>
          <p:nvPr/>
        </p:nvSpPr>
        <p:spPr>
          <a:xfrm>
            <a:off x="1856314" y="4467633"/>
            <a:ext cx="2150534" cy="27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1000</a:t>
            </a:r>
            <a:endParaRPr lang="zh-TW" altLang="en-US" sz="2400" dirty="0"/>
          </a:p>
        </p:txBody>
      </p:sp>
      <p:sp>
        <p:nvSpPr>
          <p:cNvPr id="11" name="矩形 10"/>
          <p:cNvSpPr/>
          <p:nvPr/>
        </p:nvSpPr>
        <p:spPr>
          <a:xfrm>
            <a:off x="2388608" y="2694947"/>
            <a:ext cx="1075267" cy="27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10</a:t>
            </a:r>
            <a:endParaRPr lang="zh-TW" altLang="en-US" sz="2400" dirty="0"/>
          </a:p>
        </p:txBody>
      </p:sp>
      <p:sp>
        <p:nvSpPr>
          <p:cNvPr id="18" name="文字方塊 17"/>
          <p:cNvSpPr txBox="1"/>
          <p:nvPr/>
        </p:nvSpPr>
        <p:spPr>
          <a:xfrm>
            <a:off x="1019287" y="6200504"/>
            <a:ext cx="109961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9" name="文字方塊 18"/>
          <p:cNvSpPr txBox="1"/>
          <p:nvPr/>
        </p:nvSpPr>
        <p:spPr>
          <a:xfrm>
            <a:off x="1019287" y="2512826"/>
            <a:ext cx="1099610"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20" name="向右箭號 19"/>
          <p:cNvSpPr/>
          <p:nvPr/>
        </p:nvSpPr>
        <p:spPr>
          <a:xfrm rot="16200000">
            <a:off x="2689178" y="5698025"/>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向右箭號 20"/>
          <p:cNvSpPr/>
          <p:nvPr/>
        </p:nvSpPr>
        <p:spPr>
          <a:xfrm rot="16200000">
            <a:off x="2689178" y="4801551"/>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16200000">
            <a:off x="2689178" y="3820934"/>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向右箭號 22"/>
          <p:cNvSpPr/>
          <p:nvPr/>
        </p:nvSpPr>
        <p:spPr>
          <a:xfrm rot="16200000">
            <a:off x="2689177" y="2941251"/>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文字方塊 28"/>
          <p:cNvSpPr txBox="1"/>
          <p:nvPr/>
        </p:nvSpPr>
        <p:spPr>
          <a:xfrm>
            <a:off x="4846225" y="6222476"/>
            <a:ext cx="109961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32" name="矩形 31"/>
          <p:cNvSpPr/>
          <p:nvPr/>
        </p:nvSpPr>
        <p:spPr>
          <a:xfrm>
            <a:off x="5906853" y="6314662"/>
            <a:ext cx="1653117" cy="27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784</a:t>
            </a:r>
            <a:endParaRPr lang="zh-TW" altLang="en-US" sz="2400" dirty="0"/>
          </a:p>
        </p:txBody>
      </p:sp>
      <p:sp>
        <p:nvSpPr>
          <p:cNvPr id="33" name="矩形 32"/>
          <p:cNvSpPr/>
          <p:nvPr/>
        </p:nvSpPr>
        <p:spPr>
          <a:xfrm>
            <a:off x="5641210" y="5441659"/>
            <a:ext cx="2150534" cy="27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1000</a:t>
            </a:r>
            <a:endParaRPr lang="zh-TW" altLang="en-US" sz="2400" dirty="0"/>
          </a:p>
        </p:txBody>
      </p:sp>
      <p:sp>
        <p:nvSpPr>
          <p:cNvPr id="35" name="向右箭號 34"/>
          <p:cNvSpPr/>
          <p:nvPr/>
        </p:nvSpPr>
        <p:spPr>
          <a:xfrm rot="16200000">
            <a:off x="6478602" y="5666554"/>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文字方塊 37"/>
          <p:cNvSpPr txBox="1"/>
          <p:nvPr/>
        </p:nvSpPr>
        <p:spPr>
          <a:xfrm>
            <a:off x="6743360" y="5807079"/>
            <a:ext cx="1099610" cy="461665"/>
          </a:xfrm>
          <a:prstGeom prst="rect">
            <a:avLst/>
          </a:prstGeom>
          <a:noFill/>
        </p:spPr>
        <p:txBody>
          <a:bodyPr wrap="square" rtlCol="0">
            <a:spAutoFit/>
          </a:bodyPr>
          <a:lstStyle/>
          <a:p>
            <a:pPr algn="ctr"/>
            <a:r>
              <a:rPr lang="en-US" altLang="zh-TW" sz="2400" dirty="0"/>
              <a:t>W</a:t>
            </a:r>
            <a:r>
              <a:rPr lang="en-US" altLang="zh-TW" sz="2400" baseline="30000" dirty="0"/>
              <a:t>1</a:t>
            </a:r>
            <a:endParaRPr lang="zh-TW" altLang="en-US" sz="2400" baseline="30000" dirty="0"/>
          </a:p>
        </p:txBody>
      </p:sp>
      <p:sp>
        <p:nvSpPr>
          <p:cNvPr id="41" name="矩形 40"/>
          <p:cNvSpPr/>
          <p:nvPr/>
        </p:nvSpPr>
        <p:spPr>
          <a:xfrm>
            <a:off x="5614044" y="4467633"/>
            <a:ext cx="2150534" cy="27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1000</a:t>
            </a:r>
            <a:endParaRPr lang="zh-TW" altLang="en-US" sz="2400" dirty="0"/>
          </a:p>
        </p:txBody>
      </p:sp>
      <p:sp>
        <p:nvSpPr>
          <p:cNvPr id="43" name="向右箭號 42"/>
          <p:cNvSpPr/>
          <p:nvPr/>
        </p:nvSpPr>
        <p:spPr>
          <a:xfrm rot="16200000">
            <a:off x="6462001" y="4769517"/>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文字方塊 45"/>
          <p:cNvSpPr txBox="1"/>
          <p:nvPr/>
        </p:nvSpPr>
        <p:spPr>
          <a:xfrm>
            <a:off x="5521175" y="5794607"/>
            <a:ext cx="1099610" cy="461665"/>
          </a:xfrm>
          <a:prstGeom prst="rect">
            <a:avLst/>
          </a:prstGeom>
          <a:noFill/>
        </p:spPr>
        <p:txBody>
          <a:bodyPr wrap="square" rtlCol="0">
            <a:spAutoFit/>
          </a:bodyPr>
          <a:lstStyle/>
          <a:p>
            <a:pPr algn="ctr"/>
            <a:r>
              <a:rPr lang="en-US" altLang="zh-TW" sz="2400" b="1" dirty="0"/>
              <a:t>fix</a:t>
            </a:r>
            <a:endParaRPr lang="zh-TW" altLang="en-US" sz="2400" b="1" dirty="0"/>
          </a:p>
        </p:txBody>
      </p:sp>
      <mc:AlternateContent xmlns:mc="http://schemas.openxmlformats.org/markup-compatibility/2006" xmlns:a14="http://schemas.microsoft.com/office/drawing/2010/main">
        <mc:Choice Requires="a14">
          <p:sp>
            <p:nvSpPr>
              <p:cNvPr id="47" name="文字方塊 46"/>
              <p:cNvSpPr txBox="1"/>
              <p:nvPr/>
            </p:nvSpPr>
            <p:spPr>
              <a:xfrm>
                <a:off x="7647447" y="626499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7647447" y="6264996"/>
                <a:ext cx="241733" cy="369332"/>
              </a:xfrm>
              <a:prstGeom prst="rect">
                <a:avLst/>
              </a:prstGeom>
              <a:blipFill rotWithShape="0">
                <a:blip r:embed="rId3"/>
                <a:stretch>
                  <a:fillRect l="-17949" r="-153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7878763" y="5378992"/>
                <a:ext cx="3839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7878763" y="5378992"/>
                <a:ext cx="383951" cy="369332"/>
              </a:xfrm>
              <a:prstGeom prst="rect">
                <a:avLst/>
              </a:prstGeom>
              <a:blipFill rotWithShape="0">
                <a:blip r:embed="rId4"/>
                <a:stretch>
                  <a:fillRect l="-9524" r="-63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7829825" y="2645281"/>
                <a:ext cx="3905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𝑎</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7829825" y="2645281"/>
                <a:ext cx="390555" cy="369332"/>
              </a:xfrm>
              <a:prstGeom prst="rect">
                <a:avLst/>
              </a:prstGeom>
              <a:blipFill>
                <a:blip r:embed="rId5"/>
                <a:stretch>
                  <a:fillRect l="-9375" t="-18033" r="-48438"/>
                </a:stretch>
              </a:blipFill>
            </p:spPr>
            <p:txBody>
              <a:bodyPr/>
              <a:lstStyle/>
              <a:p>
                <a:r>
                  <a:rPr lang="zh-TW" altLang="en-US">
                    <a:noFill/>
                  </a:rPr>
                  <a:t> </a:t>
                </a:r>
              </a:p>
            </p:txBody>
          </p:sp>
        </mc:Fallback>
      </mc:AlternateContent>
      <p:cxnSp>
        <p:nvCxnSpPr>
          <p:cNvPr id="51" name="直線接點 50"/>
          <p:cNvCxnSpPr/>
          <p:nvPr/>
        </p:nvCxnSpPr>
        <p:spPr>
          <a:xfrm flipV="1">
            <a:off x="8772592" y="2762937"/>
            <a:ext cx="0" cy="1899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rot="10800000">
            <a:off x="8245413" y="2754109"/>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rot="10800000">
            <a:off x="8259530" y="4662560"/>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6735644" y="4897570"/>
            <a:ext cx="1099610" cy="461665"/>
          </a:xfrm>
          <a:prstGeom prst="rect">
            <a:avLst/>
          </a:prstGeom>
          <a:noFill/>
        </p:spPr>
        <p:txBody>
          <a:bodyPr wrap="square" rtlCol="0">
            <a:spAutoFit/>
          </a:bodyPr>
          <a:lstStyle/>
          <a:p>
            <a:pPr algn="ctr"/>
            <a:r>
              <a:rPr lang="en-US" altLang="zh-TW" sz="2400" dirty="0"/>
              <a:t>W</a:t>
            </a:r>
            <a:r>
              <a:rPr lang="en-US" altLang="zh-TW" sz="2400" baseline="30000" dirty="0"/>
              <a:t>2</a:t>
            </a:r>
            <a:endParaRPr lang="zh-TW" altLang="en-US" sz="2400" baseline="30000" dirty="0"/>
          </a:p>
        </p:txBody>
      </p:sp>
      <p:sp>
        <p:nvSpPr>
          <p:cNvPr id="40" name="文字方塊 39"/>
          <p:cNvSpPr txBox="1"/>
          <p:nvPr/>
        </p:nvSpPr>
        <p:spPr>
          <a:xfrm>
            <a:off x="5514157" y="4888213"/>
            <a:ext cx="1099610" cy="461665"/>
          </a:xfrm>
          <a:prstGeom prst="rect">
            <a:avLst/>
          </a:prstGeom>
          <a:noFill/>
        </p:spPr>
        <p:txBody>
          <a:bodyPr wrap="square" rtlCol="0">
            <a:spAutoFit/>
          </a:bodyPr>
          <a:lstStyle/>
          <a:p>
            <a:pPr algn="ctr"/>
            <a:r>
              <a:rPr lang="en-US" altLang="zh-TW" sz="2400" b="1" dirty="0"/>
              <a:t>fix</a:t>
            </a:r>
            <a:endParaRPr lang="zh-TW" altLang="en-US" sz="2400" b="1" dirty="0"/>
          </a:p>
        </p:txBody>
      </p:sp>
      <mc:AlternateContent xmlns:mc="http://schemas.openxmlformats.org/markup-compatibility/2006" xmlns:a14="http://schemas.microsoft.com/office/drawing/2010/main">
        <mc:Choice Requires="a14">
          <p:sp>
            <p:nvSpPr>
              <p:cNvPr id="45" name="文字方塊 44"/>
              <p:cNvSpPr txBox="1"/>
              <p:nvPr/>
            </p:nvSpPr>
            <p:spPr>
              <a:xfrm>
                <a:off x="7884754" y="4401732"/>
                <a:ext cx="3905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7884754" y="4401732"/>
                <a:ext cx="390555" cy="369332"/>
              </a:xfrm>
              <a:prstGeom prst="rect">
                <a:avLst/>
              </a:prstGeom>
              <a:blipFill rotWithShape="0">
                <a:blip r:embed="rId6"/>
                <a:stretch>
                  <a:fillRect l="-9375" r="-6250"/>
                </a:stretch>
              </a:blipFill>
            </p:spPr>
            <p:txBody>
              <a:bodyPr/>
              <a:lstStyle/>
              <a:p>
                <a:r>
                  <a:rPr lang="zh-TW" altLang="en-US">
                    <a:noFill/>
                  </a:rPr>
                  <a:t> </a:t>
                </a:r>
              </a:p>
            </p:txBody>
          </p:sp>
        </mc:Fallback>
      </mc:AlternateContent>
      <p:sp>
        <p:nvSpPr>
          <p:cNvPr id="54" name="矩形 53"/>
          <p:cNvSpPr/>
          <p:nvPr/>
        </p:nvSpPr>
        <p:spPr>
          <a:xfrm>
            <a:off x="5614044" y="2704491"/>
            <a:ext cx="2150534" cy="27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1000</a:t>
            </a:r>
            <a:endParaRPr lang="zh-TW" altLang="en-US" sz="2400" dirty="0"/>
          </a:p>
        </p:txBody>
      </p:sp>
      <p:sp>
        <p:nvSpPr>
          <p:cNvPr id="55" name="向右箭號 54"/>
          <p:cNvSpPr/>
          <p:nvPr/>
        </p:nvSpPr>
        <p:spPr>
          <a:xfrm rot="16200000">
            <a:off x="6486287" y="3833286"/>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6" name="向右箭號 55"/>
          <p:cNvSpPr/>
          <p:nvPr/>
        </p:nvSpPr>
        <p:spPr>
          <a:xfrm rot="16200000">
            <a:off x="6469686" y="2936249"/>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7" name="文字方塊 56"/>
          <p:cNvSpPr txBox="1"/>
          <p:nvPr/>
        </p:nvSpPr>
        <p:spPr>
          <a:xfrm>
            <a:off x="6756772" y="3961339"/>
            <a:ext cx="1099610" cy="461665"/>
          </a:xfrm>
          <a:prstGeom prst="rect">
            <a:avLst/>
          </a:prstGeom>
          <a:noFill/>
        </p:spPr>
        <p:txBody>
          <a:bodyPr wrap="square" rtlCol="0">
            <a:spAutoFit/>
          </a:bodyPr>
          <a:lstStyle/>
          <a:p>
            <a:pPr algn="ctr"/>
            <a:r>
              <a:rPr lang="en-US" altLang="zh-TW" sz="2400" dirty="0"/>
              <a:t>W</a:t>
            </a:r>
            <a:r>
              <a:rPr lang="en-US" altLang="zh-TW" sz="2400" baseline="30000" dirty="0"/>
              <a:t>3</a:t>
            </a:r>
            <a:endParaRPr lang="zh-TW" altLang="en-US" sz="2400" baseline="30000" dirty="0"/>
          </a:p>
        </p:txBody>
      </p:sp>
      <p:sp>
        <p:nvSpPr>
          <p:cNvPr id="58" name="矩形 57"/>
          <p:cNvSpPr/>
          <p:nvPr/>
        </p:nvSpPr>
        <p:spPr>
          <a:xfrm>
            <a:off x="2195659" y="3531216"/>
            <a:ext cx="1440000" cy="27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500</a:t>
            </a:r>
            <a:endParaRPr lang="zh-TW" altLang="en-US" sz="2400" dirty="0"/>
          </a:p>
        </p:txBody>
      </p:sp>
      <p:sp>
        <p:nvSpPr>
          <p:cNvPr id="59" name="矩形 58"/>
          <p:cNvSpPr/>
          <p:nvPr/>
        </p:nvSpPr>
        <p:spPr>
          <a:xfrm>
            <a:off x="5945835" y="3546229"/>
            <a:ext cx="1440000" cy="27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500</a:t>
            </a:r>
            <a:endParaRPr lang="zh-TW" altLang="en-US" sz="2400" dirty="0"/>
          </a:p>
        </p:txBody>
      </p:sp>
      <p:sp>
        <p:nvSpPr>
          <p:cNvPr id="60" name="文字方塊 59"/>
          <p:cNvSpPr txBox="1"/>
          <p:nvPr/>
        </p:nvSpPr>
        <p:spPr>
          <a:xfrm>
            <a:off x="6779153" y="3075637"/>
            <a:ext cx="1099610" cy="461665"/>
          </a:xfrm>
          <a:prstGeom prst="rect">
            <a:avLst/>
          </a:prstGeom>
          <a:noFill/>
        </p:spPr>
        <p:txBody>
          <a:bodyPr wrap="square" rtlCol="0">
            <a:spAutoFit/>
          </a:bodyPr>
          <a:lstStyle/>
          <a:p>
            <a:pPr algn="ctr"/>
            <a:r>
              <a:rPr lang="en-US" altLang="zh-TW" sz="2400" dirty="0"/>
              <a:t>W</a:t>
            </a:r>
            <a:r>
              <a:rPr lang="en-US" altLang="zh-TW" sz="2400" baseline="30000" dirty="0"/>
              <a:t>3</a:t>
            </a:r>
            <a:r>
              <a:rPr lang="en-US" altLang="zh-TW" sz="2400" dirty="0"/>
              <a:t>’</a:t>
            </a:r>
            <a:endParaRPr lang="zh-TW" altLang="en-US" sz="2400" dirty="0"/>
          </a:p>
        </p:txBody>
      </p:sp>
    </p:spTree>
    <p:extLst>
      <p:ext uri="{BB962C8B-B14F-4D97-AF65-F5344CB8AC3E}">
        <p14:creationId xmlns:p14="http://schemas.microsoft.com/office/powerpoint/2010/main" val="2724121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Auto-encoder – </a:t>
            </a:r>
            <a:r>
              <a:rPr lang="en-US" altLang="zh-TW" dirty="0" smtClean="0"/>
              <a:t>BP</a:t>
            </a:r>
            <a:endParaRPr lang="zh-TW" altLang="en-US" dirty="0"/>
          </a:p>
        </p:txBody>
      </p:sp>
      <p:sp>
        <p:nvSpPr>
          <p:cNvPr id="3" name="內容版面配置區 2"/>
          <p:cNvSpPr>
            <a:spLocks noGrp="1"/>
          </p:cNvSpPr>
          <p:nvPr>
            <p:ph idx="1"/>
          </p:nvPr>
        </p:nvSpPr>
        <p:spPr/>
        <p:txBody>
          <a:bodyPr/>
          <a:lstStyle/>
          <a:p>
            <a:r>
              <a:rPr lang="en-US" altLang="zh-TW" dirty="0"/>
              <a:t>Greedy Layer-wise Pre-training </a:t>
            </a:r>
            <a:r>
              <a:rPr lang="en-US" altLang="zh-TW" i="1" dirty="0"/>
              <a:t>again</a:t>
            </a:r>
            <a:endParaRPr lang="zh-TW" altLang="en-US" i="1" dirty="0"/>
          </a:p>
        </p:txBody>
      </p:sp>
      <p:sp>
        <p:nvSpPr>
          <p:cNvPr id="4" name="文字方塊 3"/>
          <p:cNvSpPr txBox="1"/>
          <p:nvPr/>
        </p:nvSpPr>
        <p:spPr>
          <a:xfrm rot="16200000">
            <a:off x="392640" y="4302659"/>
            <a:ext cx="1286933" cy="461665"/>
          </a:xfrm>
          <a:prstGeom prst="rect">
            <a:avLst/>
          </a:prstGeom>
          <a:noFill/>
        </p:spPr>
        <p:txBody>
          <a:bodyPr wrap="square" rtlCol="0">
            <a:spAutoFit/>
          </a:bodyPr>
          <a:lstStyle/>
          <a:p>
            <a:pPr algn="ctr"/>
            <a:r>
              <a:rPr lang="en-US" altLang="zh-TW" sz="2400" b="1" i="1" u="sng" dirty="0"/>
              <a:t>Target</a:t>
            </a:r>
            <a:endParaRPr lang="zh-TW" altLang="en-US" sz="2400" b="1" i="1" u="sng" dirty="0"/>
          </a:p>
        </p:txBody>
      </p:sp>
      <p:sp>
        <p:nvSpPr>
          <p:cNvPr id="5" name="矩形 4"/>
          <p:cNvSpPr/>
          <p:nvPr/>
        </p:nvSpPr>
        <p:spPr>
          <a:xfrm>
            <a:off x="2121956" y="6317776"/>
            <a:ext cx="1653117" cy="27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784</a:t>
            </a:r>
            <a:endParaRPr lang="zh-TW" altLang="en-US" sz="2400" dirty="0"/>
          </a:p>
        </p:txBody>
      </p:sp>
      <p:sp>
        <p:nvSpPr>
          <p:cNvPr id="6" name="矩形 5"/>
          <p:cNvSpPr/>
          <p:nvPr/>
        </p:nvSpPr>
        <p:spPr>
          <a:xfrm>
            <a:off x="1856314" y="5398215"/>
            <a:ext cx="2150534" cy="27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1000</a:t>
            </a:r>
            <a:endParaRPr lang="zh-TW" altLang="en-US" sz="2400" dirty="0"/>
          </a:p>
        </p:txBody>
      </p:sp>
      <p:sp>
        <p:nvSpPr>
          <p:cNvPr id="7" name="矩形 6"/>
          <p:cNvSpPr/>
          <p:nvPr/>
        </p:nvSpPr>
        <p:spPr>
          <a:xfrm>
            <a:off x="1856314" y="4467633"/>
            <a:ext cx="2150534" cy="27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1000</a:t>
            </a:r>
            <a:endParaRPr lang="zh-TW" altLang="en-US" sz="2400" dirty="0"/>
          </a:p>
        </p:txBody>
      </p:sp>
      <p:sp>
        <p:nvSpPr>
          <p:cNvPr id="11" name="矩形 10"/>
          <p:cNvSpPr/>
          <p:nvPr/>
        </p:nvSpPr>
        <p:spPr>
          <a:xfrm>
            <a:off x="2388608" y="2694947"/>
            <a:ext cx="1075267" cy="27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10</a:t>
            </a:r>
            <a:endParaRPr lang="zh-TW" altLang="en-US" sz="2400" dirty="0"/>
          </a:p>
        </p:txBody>
      </p:sp>
      <p:sp>
        <p:nvSpPr>
          <p:cNvPr id="18" name="文字方塊 17"/>
          <p:cNvSpPr txBox="1"/>
          <p:nvPr/>
        </p:nvSpPr>
        <p:spPr>
          <a:xfrm>
            <a:off x="1019287" y="6200504"/>
            <a:ext cx="109961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9" name="文字方塊 18"/>
          <p:cNvSpPr txBox="1"/>
          <p:nvPr/>
        </p:nvSpPr>
        <p:spPr>
          <a:xfrm>
            <a:off x="1019287" y="2512826"/>
            <a:ext cx="1099610"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20" name="向右箭號 19"/>
          <p:cNvSpPr/>
          <p:nvPr/>
        </p:nvSpPr>
        <p:spPr>
          <a:xfrm rot="16200000">
            <a:off x="2689178" y="5698025"/>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向右箭號 20"/>
          <p:cNvSpPr/>
          <p:nvPr/>
        </p:nvSpPr>
        <p:spPr>
          <a:xfrm rot="16200000">
            <a:off x="2689178" y="4801551"/>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16200000">
            <a:off x="2689178" y="3820934"/>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向右箭號 22"/>
          <p:cNvSpPr/>
          <p:nvPr/>
        </p:nvSpPr>
        <p:spPr>
          <a:xfrm rot="16200000">
            <a:off x="2689177" y="2941251"/>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文字方塊 28"/>
          <p:cNvSpPr txBox="1"/>
          <p:nvPr/>
        </p:nvSpPr>
        <p:spPr>
          <a:xfrm>
            <a:off x="4846225" y="6222476"/>
            <a:ext cx="109961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32" name="矩形 31"/>
          <p:cNvSpPr/>
          <p:nvPr/>
        </p:nvSpPr>
        <p:spPr>
          <a:xfrm>
            <a:off x="5906853" y="6314662"/>
            <a:ext cx="1653117" cy="27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784</a:t>
            </a:r>
            <a:endParaRPr lang="zh-TW" altLang="en-US" sz="2400" dirty="0"/>
          </a:p>
        </p:txBody>
      </p:sp>
      <p:sp>
        <p:nvSpPr>
          <p:cNvPr id="33" name="矩形 32"/>
          <p:cNvSpPr/>
          <p:nvPr/>
        </p:nvSpPr>
        <p:spPr>
          <a:xfrm>
            <a:off x="5641210" y="5441659"/>
            <a:ext cx="2150534" cy="27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1000</a:t>
            </a:r>
            <a:endParaRPr lang="zh-TW" altLang="en-US" sz="2400" dirty="0"/>
          </a:p>
        </p:txBody>
      </p:sp>
      <p:sp>
        <p:nvSpPr>
          <p:cNvPr id="35" name="向右箭號 34"/>
          <p:cNvSpPr/>
          <p:nvPr/>
        </p:nvSpPr>
        <p:spPr>
          <a:xfrm rot="16200000">
            <a:off x="6478602" y="5666554"/>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文字方塊 37"/>
          <p:cNvSpPr txBox="1"/>
          <p:nvPr/>
        </p:nvSpPr>
        <p:spPr>
          <a:xfrm>
            <a:off x="6743360" y="5807079"/>
            <a:ext cx="1099610" cy="461665"/>
          </a:xfrm>
          <a:prstGeom prst="rect">
            <a:avLst/>
          </a:prstGeom>
          <a:noFill/>
        </p:spPr>
        <p:txBody>
          <a:bodyPr wrap="square" rtlCol="0">
            <a:spAutoFit/>
          </a:bodyPr>
          <a:lstStyle/>
          <a:p>
            <a:pPr algn="ctr"/>
            <a:r>
              <a:rPr lang="en-US" altLang="zh-TW" sz="2400" dirty="0"/>
              <a:t>W</a:t>
            </a:r>
            <a:r>
              <a:rPr lang="en-US" altLang="zh-TW" sz="2400" baseline="30000" dirty="0"/>
              <a:t>1</a:t>
            </a:r>
            <a:endParaRPr lang="zh-TW" altLang="en-US" sz="2400" baseline="30000" dirty="0"/>
          </a:p>
        </p:txBody>
      </p:sp>
      <p:sp>
        <p:nvSpPr>
          <p:cNvPr id="41" name="矩形 40"/>
          <p:cNvSpPr/>
          <p:nvPr/>
        </p:nvSpPr>
        <p:spPr>
          <a:xfrm>
            <a:off x="5614044" y="4467633"/>
            <a:ext cx="2150534" cy="27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1000</a:t>
            </a:r>
            <a:endParaRPr lang="zh-TW" altLang="en-US" sz="2400" dirty="0"/>
          </a:p>
        </p:txBody>
      </p:sp>
      <p:sp>
        <p:nvSpPr>
          <p:cNvPr id="43" name="向右箭號 42"/>
          <p:cNvSpPr/>
          <p:nvPr/>
        </p:nvSpPr>
        <p:spPr>
          <a:xfrm rot="16200000">
            <a:off x="6462001" y="4769517"/>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7" name="文字方塊 46"/>
              <p:cNvSpPr txBox="1"/>
              <p:nvPr/>
            </p:nvSpPr>
            <p:spPr>
              <a:xfrm>
                <a:off x="7647447" y="626499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7647447" y="6264996"/>
                <a:ext cx="241733" cy="369332"/>
              </a:xfrm>
              <a:prstGeom prst="rect">
                <a:avLst/>
              </a:prstGeom>
              <a:blipFill rotWithShape="0">
                <a:blip r:embed="rId3"/>
                <a:stretch>
                  <a:fillRect l="-17949" r="-15385"/>
                </a:stretch>
              </a:blipFill>
            </p:spPr>
            <p:txBody>
              <a:bodyPr/>
              <a:lstStyle/>
              <a:p>
                <a:r>
                  <a:rPr lang="zh-TW" altLang="en-US">
                    <a:noFill/>
                  </a:rPr>
                  <a:t> </a:t>
                </a:r>
              </a:p>
            </p:txBody>
          </p:sp>
        </mc:Fallback>
      </mc:AlternateContent>
      <p:sp>
        <p:nvSpPr>
          <p:cNvPr id="39" name="文字方塊 38"/>
          <p:cNvSpPr txBox="1"/>
          <p:nvPr/>
        </p:nvSpPr>
        <p:spPr>
          <a:xfrm>
            <a:off x="6735644" y="4897570"/>
            <a:ext cx="1099610" cy="461665"/>
          </a:xfrm>
          <a:prstGeom prst="rect">
            <a:avLst/>
          </a:prstGeom>
          <a:noFill/>
        </p:spPr>
        <p:txBody>
          <a:bodyPr wrap="square" rtlCol="0">
            <a:spAutoFit/>
          </a:bodyPr>
          <a:lstStyle/>
          <a:p>
            <a:pPr algn="ctr"/>
            <a:r>
              <a:rPr lang="en-US" altLang="zh-TW" sz="2400" dirty="0"/>
              <a:t>W</a:t>
            </a:r>
            <a:r>
              <a:rPr lang="en-US" altLang="zh-TW" sz="2400" baseline="30000" dirty="0"/>
              <a:t>2</a:t>
            </a:r>
            <a:endParaRPr lang="zh-TW" altLang="en-US" sz="2400" baseline="30000" dirty="0"/>
          </a:p>
        </p:txBody>
      </p:sp>
      <p:sp>
        <p:nvSpPr>
          <p:cNvPr id="55" name="向右箭號 54"/>
          <p:cNvSpPr/>
          <p:nvPr/>
        </p:nvSpPr>
        <p:spPr>
          <a:xfrm rot="16200000">
            <a:off x="6486287" y="3833286"/>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6" name="向右箭號 55"/>
          <p:cNvSpPr/>
          <p:nvPr/>
        </p:nvSpPr>
        <p:spPr>
          <a:xfrm rot="16200000">
            <a:off x="6469686" y="2936249"/>
            <a:ext cx="452965" cy="609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7" name="文字方塊 56"/>
          <p:cNvSpPr txBox="1"/>
          <p:nvPr/>
        </p:nvSpPr>
        <p:spPr>
          <a:xfrm>
            <a:off x="6756772" y="3961339"/>
            <a:ext cx="1099610" cy="461665"/>
          </a:xfrm>
          <a:prstGeom prst="rect">
            <a:avLst/>
          </a:prstGeom>
          <a:noFill/>
        </p:spPr>
        <p:txBody>
          <a:bodyPr wrap="square" rtlCol="0">
            <a:spAutoFit/>
          </a:bodyPr>
          <a:lstStyle/>
          <a:p>
            <a:pPr algn="ctr"/>
            <a:r>
              <a:rPr lang="en-US" altLang="zh-TW" sz="2400" dirty="0"/>
              <a:t>W</a:t>
            </a:r>
            <a:r>
              <a:rPr lang="en-US" altLang="zh-TW" sz="2400" baseline="30000" dirty="0"/>
              <a:t>3</a:t>
            </a:r>
            <a:endParaRPr lang="zh-TW" altLang="en-US" sz="2400" baseline="30000" dirty="0"/>
          </a:p>
        </p:txBody>
      </p:sp>
      <p:sp>
        <p:nvSpPr>
          <p:cNvPr id="58" name="矩形 57"/>
          <p:cNvSpPr/>
          <p:nvPr/>
        </p:nvSpPr>
        <p:spPr>
          <a:xfrm>
            <a:off x="2195659" y="3531216"/>
            <a:ext cx="1440000" cy="27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500</a:t>
            </a:r>
            <a:endParaRPr lang="zh-TW" altLang="en-US" sz="2400" dirty="0"/>
          </a:p>
        </p:txBody>
      </p:sp>
      <p:sp>
        <p:nvSpPr>
          <p:cNvPr id="59" name="矩形 58"/>
          <p:cNvSpPr/>
          <p:nvPr/>
        </p:nvSpPr>
        <p:spPr>
          <a:xfrm>
            <a:off x="5945835" y="3546229"/>
            <a:ext cx="1440000" cy="27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500</a:t>
            </a:r>
            <a:endParaRPr lang="zh-TW" altLang="en-US" sz="2400" dirty="0"/>
          </a:p>
        </p:txBody>
      </p:sp>
      <p:sp>
        <p:nvSpPr>
          <p:cNvPr id="60" name="矩形 59"/>
          <p:cNvSpPr/>
          <p:nvPr/>
        </p:nvSpPr>
        <p:spPr>
          <a:xfrm>
            <a:off x="6140355" y="2695230"/>
            <a:ext cx="1075267" cy="27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10</a:t>
            </a:r>
            <a:endParaRPr lang="zh-TW" altLang="en-US" sz="2400" dirty="0"/>
          </a:p>
        </p:txBody>
      </p:sp>
      <p:sp>
        <p:nvSpPr>
          <p:cNvPr id="61" name="文字方塊 60"/>
          <p:cNvSpPr txBox="1"/>
          <p:nvPr/>
        </p:nvSpPr>
        <p:spPr>
          <a:xfrm>
            <a:off x="4771034" y="2513109"/>
            <a:ext cx="1099610"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62" name="文字方塊 61"/>
          <p:cNvSpPr txBox="1"/>
          <p:nvPr/>
        </p:nvSpPr>
        <p:spPr>
          <a:xfrm>
            <a:off x="6731658" y="3013703"/>
            <a:ext cx="1099610" cy="461665"/>
          </a:xfrm>
          <a:prstGeom prst="rect">
            <a:avLst/>
          </a:prstGeom>
          <a:noFill/>
        </p:spPr>
        <p:txBody>
          <a:bodyPr wrap="square" rtlCol="0">
            <a:spAutoFit/>
          </a:bodyPr>
          <a:lstStyle/>
          <a:p>
            <a:pPr algn="ctr"/>
            <a:r>
              <a:rPr lang="en-US" altLang="zh-TW" sz="2400" dirty="0"/>
              <a:t>W</a:t>
            </a:r>
            <a:r>
              <a:rPr lang="en-US" altLang="zh-TW" sz="2400" baseline="30000" dirty="0"/>
              <a:t>4</a:t>
            </a:r>
            <a:endParaRPr lang="zh-TW" altLang="en-US" sz="2400" baseline="30000" dirty="0"/>
          </a:p>
        </p:txBody>
      </p:sp>
      <p:sp>
        <p:nvSpPr>
          <p:cNvPr id="63" name="文字方塊 62"/>
          <p:cNvSpPr txBox="1"/>
          <p:nvPr/>
        </p:nvSpPr>
        <p:spPr>
          <a:xfrm>
            <a:off x="7553958" y="2778329"/>
            <a:ext cx="1227102" cy="830997"/>
          </a:xfrm>
          <a:prstGeom prst="rect">
            <a:avLst/>
          </a:prstGeom>
          <a:noFill/>
        </p:spPr>
        <p:txBody>
          <a:bodyPr wrap="square" rtlCol="0">
            <a:spAutoFit/>
          </a:bodyPr>
          <a:lstStyle/>
          <a:p>
            <a:pPr algn="ctr"/>
            <a:r>
              <a:rPr lang="en-US" altLang="zh-TW" sz="2400" dirty="0"/>
              <a:t>Random </a:t>
            </a:r>
            <a:r>
              <a:rPr lang="en-US" altLang="zh-TW" sz="2400" dirty="0" err="1"/>
              <a:t>init</a:t>
            </a:r>
            <a:endParaRPr lang="zh-TW" altLang="en-US" sz="2400" baseline="30000" dirty="0"/>
          </a:p>
        </p:txBody>
      </p:sp>
      <p:sp>
        <p:nvSpPr>
          <p:cNvPr id="8" name="文字方塊 7"/>
          <p:cNvSpPr txBox="1"/>
          <p:nvPr/>
        </p:nvSpPr>
        <p:spPr>
          <a:xfrm>
            <a:off x="6662768" y="1673733"/>
            <a:ext cx="2387228"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Find-tune by backpropagation</a:t>
            </a:r>
            <a:endParaRPr lang="zh-TW" altLang="en-US" sz="2400" dirty="0"/>
          </a:p>
        </p:txBody>
      </p:sp>
      <p:cxnSp>
        <p:nvCxnSpPr>
          <p:cNvPr id="24" name="直線單箭頭接點 23"/>
          <p:cNvCxnSpPr/>
          <p:nvPr/>
        </p:nvCxnSpPr>
        <p:spPr>
          <a:xfrm>
            <a:off x="6275819" y="3085061"/>
            <a:ext cx="0" cy="3486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6286304" y="4018227"/>
            <a:ext cx="0" cy="3486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6286304" y="4968766"/>
            <a:ext cx="0" cy="3486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6279857" y="5863585"/>
            <a:ext cx="0" cy="3486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649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a:t>ReLU</a:t>
            </a:r>
            <a:r>
              <a:rPr lang="en-US" altLang="zh-TW" dirty="0"/>
              <a:t> Activation </a:t>
            </a:r>
            <a:r>
              <a:rPr lang="en-US" altLang="zh-TW" dirty="0" smtClean="0"/>
              <a:t>Function</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22</a:t>
            </a:fld>
            <a:endParaRPr lang="zh-TW" altLang="en-US"/>
          </a:p>
        </p:txBody>
      </p:sp>
      <p:sp>
        <p:nvSpPr>
          <p:cNvPr id="4" name="內容版面配置區 3"/>
          <p:cNvSpPr>
            <a:spLocks noGrp="1"/>
          </p:cNvSpPr>
          <p:nvPr>
            <p:ph sz="quarter" idx="1"/>
          </p:nvPr>
        </p:nvSpPr>
        <p:spPr/>
        <p:txBody>
          <a:bodyPr/>
          <a:lstStyle/>
          <a:p>
            <a:r>
              <a:rPr lang="en-US" altLang="zh-TW" dirty="0"/>
              <a:t>Rectified Linear Unit (</a:t>
            </a:r>
            <a:r>
              <a:rPr lang="en-US" altLang="zh-TW" dirty="0" err="1"/>
              <a:t>ReLU</a:t>
            </a:r>
            <a:r>
              <a:rPr lang="en-US" altLang="zh-TW" dirty="0"/>
              <a:t>)</a:t>
            </a:r>
          </a:p>
          <a:p>
            <a:r>
              <a:rPr lang="en-US" altLang="zh-TW" dirty="0" smtClean="0"/>
              <a:t>Reason</a:t>
            </a:r>
          </a:p>
          <a:p>
            <a:pPr lvl="1"/>
            <a:r>
              <a:rPr lang="en-US" altLang="zh-TW" sz="2400" dirty="0"/>
              <a:t>Fast to </a:t>
            </a:r>
            <a:r>
              <a:rPr lang="en-US" altLang="zh-TW" sz="2400" dirty="0" smtClean="0"/>
              <a:t>compute</a:t>
            </a:r>
          </a:p>
          <a:p>
            <a:pPr lvl="1"/>
            <a:r>
              <a:rPr lang="en-US" altLang="zh-TW" sz="2400" dirty="0"/>
              <a:t>Biological reason</a:t>
            </a:r>
            <a:endParaRPr lang="zh-TW" altLang="en-US" sz="2400" dirty="0"/>
          </a:p>
          <a:p>
            <a:pPr lvl="1"/>
            <a:r>
              <a:rPr lang="en-US" altLang="zh-TW" sz="2400" dirty="0"/>
              <a:t>Infinite sigmoid with different biases</a:t>
            </a:r>
            <a:endParaRPr lang="zh-TW" altLang="en-US" sz="2400" dirty="0"/>
          </a:p>
          <a:p>
            <a:pPr lvl="1"/>
            <a:r>
              <a:rPr lang="en-US" altLang="zh-TW" sz="2400" dirty="0">
                <a:solidFill>
                  <a:srgbClr val="FF0000"/>
                </a:solidFill>
              </a:rPr>
              <a:t>Vanishing gradient </a:t>
            </a:r>
            <a:r>
              <a:rPr lang="en-US" altLang="zh-TW" sz="2400" dirty="0" smtClean="0">
                <a:solidFill>
                  <a:srgbClr val="FF0000"/>
                </a:solidFill>
              </a:rPr>
              <a:t>problem</a:t>
            </a:r>
            <a:endParaRPr lang="zh-TW" altLang="en-US" sz="2400" dirty="0">
              <a:solidFill>
                <a:srgbClr val="FF0000"/>
              </a:solidFill>
            </a:endParaRPr>
          </a:p>
        </p:txBody>
      </p:sp>
      <p:grpSp>
        <p:nvGrpSpPr>
          <p:cNvPr id="5" name="群組 4"/>
          <p:cNvGrpSpPr/>
          <p:nvPr/>
        </p:nvGrpSpPr>
        <p:grpSpPr>
          <a:xfrm>
            <a:off x="6035954" y="1772817"/>
            <a:ext cx="2863891" cy="2592288"/>
            <a:chOff x="1054530" y="3434696"/>
            <a:chExt cx="3103710" cy="2809363"/>
          </a:xfrm>
        </p:grpSpPr>
        <p:grpSp>
          <p:nvGrpSpPr>
            <p:cNvPr id="6" name="群組 5"/>
            <p:cNvGrpSpPr/>
            <p:nvPr/>
          </p:nvGrpSpPr>
          <p:grpSpPr>
            <a:xfrm>
              <a:off x="1448290" y="3434696"/>
              <a:ext cx="2709950" cy="2809363"/>
              <a:chOff x="6200673" y="3815455"/>
              <a:chExt cx="2709950" cy="2809363"/>
            </a:xfrm>
          </p:grpSpPr>
          <p:cxnSp>
            <p:nvCxnSpPr>
              <p:cNvPr id="8" name="直線單箭頭接點 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字方塊 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12" name="直線接點 11"/>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1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 name="文字方塊 6"/>
                <p:cNvSpPr txBox="1"/>
                <p:nvPr/>
              </p:nvSpPr>
              <p:spPr>
                <a:xfrm>
                  <a:off x="1054530" y="3588584"/>
                  <a:ext cx="7778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054530" y="3588584"/>
                  <a:ext cx="777842" cy="430887"/>
                </a:xfrm>
                <a:prstGeom prst="rect">
                  <a:avLst/>
                </a:prstGeom>
                <a:blipFill rotWithShape="0">
                  <a:blip r:embed="rId23"/>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345995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pPr/>
              <a:t>23</a:t>
            </a:fld>
            <a:endParaRPr lang="zh-TW" altLang="en-US"/>
          </a:p>
        </p:txBody>
      </p:sp>
      <p:sp>
        <p:nvSpPr>
          <p:cNvPr id="4" name="內容版面配置區 3"/>
          <p:cNvSpPr>
            <a:spLocks noGrp="1"/>
          </p:cNvSpPr>
          <p:nvPr>
            <p:ph sz="quarter" idx="1"/>
          </p:nvPr>
        </p:nvSpPr>
        <p:spPr/>
        <p:txBody>
          <a:bodyPr/>
          <a:lstStyle/>
          <a:p>
            <a:r>
              <a:rPr lang="en-US" altLang="zh-TW" dirty="0" smtClean="0"/>
              <a:t>Rectified Linear Unit (</a:t>
            </a:r>
            <a:r>
              <a:rPr lang="en-US" altLang="zh-TW" dirty="0" err="1" smtClean="0"/>
              <a:t>ReLU</a:t>
            </a:r>
            <a:r>
              <a:rPr lang="en-US" altLang="zh-TW" dirty="0" smtClean="0"/>
              <a:t>)</a:t>
            </a:r>
          </a:p>
          <a:p>
            <a:r>
              <a:rPr lang="en-US" altLang="zh-TW" dirty="0" smtClean="0"/>
              <a:t>Solve the problem</a:t>
            </a:r>
          </a:p>
          <a:p>
            <a:pPr lvl="1"/>
            <a:r>
              <a:rPr lang="en-US" altLang="zh-TW" dirty="0" err="1" smtClean="0"/>
              <a:t>RBM的方法：Layer</a:t>
            </a:r>
            <a:r>
              <a:rPr lang="en-US" altLang="zh-TW" dirty="0" smtClean="0"/>
              <a:t>-wise training</a:t>
            </a:r>
          </a:p>
          <a:p>
            <a:pPr lvl="1"/>
            <a:r>
              <a:rPr lang="zh-TW" altLang="en-US" dirty="0" smtClean="0"/>
              <a:t>修改</a:t>
            </a:r>
            <a:r>
              <a:rPr lang="en-US" altLang="zh-TW" dirty="0" smtClean="0"/>
              <a:t>Activate function</a:t>
            </a:r>
          </a:p>
          <a:p>
            <a:r>
              <a:rPr lang="en-US" altLang="zh-TW" dirty="0" smtClean="0"/>
              <a:t>Advantage of </a:t>
            </a:r>
            <a:r>
              <a:rPr lang="en-US" altLang="zh-TW" dirty="0" err="1" smtClean="0"/>
              <a:t>ReLU</a:t>
            </a:r>
            <a:r>
              <a:rPr lang="en-US" altLang="zh-TW" dirty="0" smtClean="0"/>
              <a:t>:</a:t>
            </a:r>
          </a:p>
          <a:p>
            <a:pPr lvl="1"/>
            <a:r>
              <a:rPr lang="en-US" altLang="zh-TW" dirty="0" smtClean="0"/>
              <a:t>Fast to compute</a:t>
            </a:r>
          </a:p>
          <a:p>
            <a:pPr lvl="1"/>
            <a:r>
              <a:rPr lang="en-US" altLang="zh-TW" dirty="0" smtClean="0"/>
              <a:t>Biological reason</a:t>
            </a:r>
          </a:p>
          <a:p>
            <a:pPr lvl="1"/>
            <a:r>
              <a:rPr lang="en-US" altLang="zh-TW" dirty="0" smtClean="0"/>
              <a:t>Infinite sigmoid function with different biases</a:t>
            </a:r>
          </a:p>
          <a:p>
            <a:pPr lvl="1"/>
            <a:r>
              <a:rPr lang="en-US" altLang="zh-TW" dirty="0" smtClean="0"/>
              <a:t>Vanishing gradient problem</a:t>
            </a:r>
            <a:endParaRPr lang="zh-TW" altLang="en-US" dirty="0"/>
          </a:p>
        </p:txBody>
      </p:sp>
    </p:spTree>
    <p:extLst>
      <p:ext uri="{BB962C8B-B14F-4D97-AF65-F5344CB8AC3E}">
        <p14:creationId xmlns:p14="http://schemas.microsoft.com/office/powerpoint/2010/main" val="3267224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pPr/>
              <a:t>24</a:t>
            </a:fld>
            <a:endParaRPr lang="zh-TW" altLang="en-US"/>
          </a:p>
        </p:txBody>
      </p:sp>
      <p:sp>
        <p:nvSpPr>
          <p:cNvPr id="4" name="內容版面配置區 3"/>
          <p:cNvSpPr>
            <a:spLocks noGrp="1"/>
          </p:cNvSpPr>
          <p:nvPr>
            <p:ph sz="quarter" idx="1"/>
          </p:nvPr>
        </p:nvSpPr>
        <p:spPr>
          <a:xfrm>
            <a:off x="612648" y="1600200"/>
            <a:ext cx="8153400" cy="4925144"/>
          </a:xfrm>
        </p:spPr>
        <p:txBody>
          <a:bodyPr>
            <a:normAutofit/>
          </a:bodyPr>
          <a:lstStyle/>
          <a:p>
            <a:r>
              <a:rPr lang="zh-TW" altLang="en-US" dirty="0" smtClean="0"/>
              <a:t>使用</a:t>
            </a:r>
            <a:r>
              <a:rPr lang="en-US" altLang="zh-TW" dirty="0" err="1" smtClean="0"/>
              <a:t>ReLU，使Network變成細長的Linear</a:t>
            </a:r>
            <a:r>
              <a:rPr lang="en-US" altLang="zh-TW" dirty="0" smtClean="0"/>
              <a:t> network</a:t>
            </a:r>
          </a:p>
          <a:p>
            <a:pPr lvl="1"/>
            <a:r>
              <a:rPr lang="en-US" altLang="zh-TW" dirty="0" smtClean="0"/>
              <a:t>Act. </a:t>
            </a:r>
            <a:r>
              <a:rPr lang="en-US" altLang="zh-TW" dirty="0" err="1" smtClean="0"/>
              <a:t>Function的Input</a:t>
            </a:r>
            <a:r>
              <a:rPr lang="en-US" altLang="zh-TW" dirty="0" smtClean="0"/>
              <a:t>=output</a:t>
            </a:r>
          </a:p>
          <a:p>
            <a:pPr lvl="2"/>
            <a:r>
              <a:rPr lang="zh-TW" altLang="en-US" dirty="0" smtClean="0"/>
              <a:t>因</a:t>
            </a:r>
            <a:r>
              <a:rPr lang="en-US" altLang="zh-TW" dirty="0" smtClean="0"/>
              <a:t>Sigmoid </a:t>
            </a:r>
            <a:r>
              <a:rPr lang="en-US" altLang="zh-TW" dirty="0" err="1" smtClean="0"/>
              <a:t>function會弱化input</a:t>
            </a:r>
            <a:r>
              <a:rPr lang="en-US" altLang="zh-TW" dirty="0" smtClean="0"/>
              <a:t>/</a:t>
            </a:r>
            <a:r>
              <a:rPr lang="en-US" altLang="zh-TW" dirty="0" err="1" smtClean="0"/>
              <a:t>output的關係</a:t>
            </a:r>
            <a:endParaRPr lang="en-US" altLang="zh-TW" dirty="0" smtClean="0"/>
          </a:p>
          <a:p>
            <a:pPr lvl="2"/>
            <a:r>
              <a:rPr lang="en-US" altLang="zh-TW" dirty="0" err="1" smtClean="0"/>
              <a:t>ReLU</a:t>
            </a:r>
            <a:r>
              <a:rPr lang="zh-TW" altLang="en-US" dirty="0" smtClean="0"/>
              <a:t>不會有</a:t>
            </a:r>
            <a:r>
              <a:rPr lang="en-US" altLang="zh-TW" dirty="0" smtClean="0"/>
              <a:t>vanishing gradient problem</a:t>
            </a:r>
          </a:p>
          <a:p>
            <a:r>
              <a:rPr lang="en-US" altLang="zh-TW" dirty="0" smtClean="0"/>
              <a:t>Problems</a:t>
            </a:r>
          </a:p>
          <a:p>
            <a:pPr lvl="1"/>
            <a:r>
              <a:rPr lang="en-US" altLang="zh-TW" dirty="0" err="1" smtClean="0"/>
              <a:t>線性</a:t>
            </a:r>
            <a:r>
              <a:rPr lang="en-US" altLang="zh-TW" dirty="0" smtClean="0"/>
              <a:t> </a:t>
            </a:r>
            <a:r>
              <a:rPr lang="en-US" altLang="zh-TW" dirty="0" err="1" smtClean="0"/>
              <a:t>的ReLU，不如非線性的</a:t>
            </a:r>
            <a:r>
              <a:rPr lang="en-US" altLang="zh-TW" dirty="0" smtClean="0"/>
              <a:t> decision boundary</a:t>
            </a:r>
          </a:p>
          <a:p>
            <a:pPr lvl="2"/>
            <a:r>
              <a:rPr lang="zh-TW" altLang="en-US" dirty="0" smtClean="0"/>
              <a:t>多個</a:t>
            </a:r>
            <a:r>
              <a:rPr lang="en-US" altLang="zh-TW" dirty="0" err="1" smtClean="0"/>
              <a:t>Linear組合出非線性的作用</a:t>
            </a:r>
            <a:endParaRPr lang="en-US" altLang="zh-TW" dirty="0" smtClean="0"/>
          </a:p>
          <a:p>
            <a:pPr lvl="1"/>
            <a:r>
              <a:rPr lang="en-US" altLang="zh-TW" dirty="0" smtClean="0"/>
              <a:t>Input x=0不可微</a:t>
            </a:r>
          </a:p>
          <a:p>
            <a:pPr lvl="2"/>
            <a:r>
              <a:rPr lang="zh-TW" altLang="en-US" dirty="0" smtClean="0"/>
              <a:t>該處</a:t>
            </a:r>
            <a:r>
              <a:rPr lang="en-US" altLang="zh-TW" dirty="0" smtClean="0"/>
              <a:t>output=0即可</a:t>
            </a:r>
            <a:endParaRPr lang="zh-TW" altLang="en-US" dirty="0"/>
          </a:p>
        </p:txBody>
      </p:sp>
    </p:spTree>
    <p:extLst>
      <p:ext uri="{BB962C8B-B14F-4D97-AF65-F5344CB8AC3E}">
        <p14:creationId xmlns:p14="http://schemas.microsoft.com/office/powerpoint/2010/main" val="2769120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r>
              <a:rPr lang="zh-TW" altLang="en-US" dirty="0" smtClean="0"/>
              <a:t>變種</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pPr/>
              <a:t>25</a:t>
            </a:fld>
            <a:endParaRPr lang="zh-TW" altLang="en-US"/>
          </a:p>
        </p:txBody>
      </p:sp>
      <p:sp>
        <p:nvSpPr>
          <p:cNvPr id="4" name="內容版面配置區 3"/>
          <p:cNvSpPr>
            <a:spLocks noGrp="1"/>
          </p:cNvSpPr>
          <p:nvPr>
            <p:ph sz="quarter" idx="1"/>
          </p:nvPr>
        </p:nvSpPr>
        <p:spPr/>
        <p:txBody>
          <a:bodyPr/>
          <a:lstStyle/>
          <a:p>
            <a:r>
              <a:rPr lang="en-US" altLang="zh-TW" dirty="0" smtClean="0"/>
              <a:t>Leaky </a:t>
            </a:r>
            <a:r>
              <a:rPr lang="en-US" altLang="zh-TW" dirty="0" err="1" smtClean="0"/>
              <a:t>ReLU</a:t>
            </a:r>
            <a:endParaRPr lang="en-US" altLang="zh-TW" dirty="0" smtClean="0"/>
          </a:p>
          <a:p>
            <a:r>
              <a:rPr lang="en-US" altLang="zh-TW" dirty="0" smtClean="0"/>
              <a:t>Parametric </a:t>
            </a:r>
            <a:r>
              <a:rPr lang="en-US" altLang="zh-TW" dirty="0" err="1" smtClean="0"/>
              <a:t>ReLU</a:t>
            </a:r>
            <a:endParaRPr lang="en-US" altLang="zh-TW" dirty="0" smtClean="0"/>
          </a:p>
          <a:p>
            <a:r>
              <a:rPr lang="en-US" altLang="zh-TW" dirty="0" err="1" smtClean="0"/>
              <a:t>Maxout</a:t>
            </a:r>
            <a:endParaRPr lang="en-US" altLang="zh-TW" dirty="0" smtClean="0"/>
          </a:p>
          <a:p>
            <a:pPr lvl="1"/>
            <a:r>
              <a:rPr lang="en-US" altLang="zh-TW" dirty="0" err="1" smtClean="0"/>
              <a:t>ReLU</a:t>
            </a:r>
            <a:r>
              <a:rPr lang="en-US" altLang="zh-TW" dirty="0" smtClean="0"/>
              <a:t>                                                                                                                                                                                                                                                                                                                                                                                                                                                                                                                                                                                                                                       </a:t>
            </a:r>
            <a:r>
              <a:rPr lang="en-US" altLang="zh-TW" dirty="0" err="1" smtClean="0"/>
              <a:t>為Maxout的特例</a:t>
            </a:r>
            <a:endParaRPr lang="zh-TW" altLang="en-US" dirty="0"/>
          </a:p>
        </p:txBody>
      </p:sp>
    </p:spTree>
    <p:extLst>
      <p:ext uri="{BB962C8B-B14F-4D97-AF65-F5344CB8AC3E}">
        <p14:creationId xmlns:p14="http://schemas.microsoft.com/office/powerpoint/2010/main" val="1169779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26</a:t>
            </a:fld>
            <a:endParaRPr lang="zh-TW" altLang="en-US"/>
          </a:p>
        </p:txBody>
      </p:sp>
      <p:sp>
        <p:nvSpPr>
          <p:cNvPr id="4" name="內容版面配置區 3"/>
          <p:cNvSpPr>
            <a:spLocks noGrp="1"/>
          </p:cNvSpPr>
          <p:nvPr>
            <p:ph sz="quarter"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179512" y="2276872"/>
            <a:ext cx="8801100" cy="3343275"/>
          </a:xfrm>
          <a:prstGeom prst="rect">
            <a:avLst/>
          </a:prstGeom>
        </p:spPr>
      </p:pic>
      <p:cxnSp>
        <p:nvCxnSpPr>
          <p:cNvPr id="8" name="直線接點 7"/>
          <p:cNvCxnSpPr/>
          <p:nvPr/>
        </p:nvCxnSpPr>
        <p:spPr>
          <a:xfrm>
            <a:off x="2987824" y="3972756"/>
            <a:ext cx="144016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505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1475656" y="620688"/>
            <a:ext cx="6674175" cy="3888432"/>
          </a:xfrm>
        </p:spPr>
      </p:pic>
      <p:sp>
        <p:nvSpPr>
          <p:cNvPr id="2" name="標題 1"/>
          <p:cNvSpPr>
            <a:spLocks noGrp="1"/>
          </p:cNvSpPr>
          <p:nvPr>
            <p:ph type="title"/>
          </p:nvPr>
        </p:nvSpPr>
        <p:spPr/>
        <p:txBody>
          <a:bodyPr/>
          <a:lstStyle/>
          <a:p>
            <a:r>
              <a:rPr lang="en-US" altLang="zh-TW" dirty="0"/>
              <a:t>Dropout</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27</a:t>
            </a:fld>
            <a:endParaRPr lang="zh-TW" altLang="en-US"/>
          </a:p>
        </p:txBody>
      </p:sp>
      <p:pic>
        <p:nvPicPr>
          <p:cNvPr id="7" name="圖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5656" y="4921961"/>
            <a:ext cx="6289812" cy="1936039"/>
          </a:xfrm>
          <a:prstGeom prst="rect">
            <a:avLst/>
          </a:prstGeom>
        </p:spPr>
      </p:pic>
      <p:sp>
        <p:nvSpPr>
          <p:cNvPr id="11" name="向下箭號 10"/>
          <p:cNvSpPr/>
          <p:nvPr/>
        </p:nvSpPr>
        <p:spPr>
          <a:xfrm>
            <a:off x="4499992" y="4365104"/>
            <a:ext cx="312751" cy="50405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511824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228600"/>
            <a:ext cx="8658544" cy="990600"/>
          </a:xfrm>
        </p:spPr>
        <p:txBody>
          <a:bodyPr>
            <a:normAutofit fontScale="90000"/>
          </a:bodyPr>
          <a:lstStyle/>
          <a:p>
            <a:r>
              <a:rPr lang="en-US" altLang="zh-TW" dirty="0"/>
              <a:t>Mini-Batch=&gt; Batch Normalization</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28</a:t>
            </a:fld>
            <a:endParaRPr lang="zh-TW" altLang="en-US"/>
          </a:p>
        </p:txBody>
      </p:sp>
      <p:sp>
        <p:nvSpPr>
          <p:cNvPr id="4" name="內容版面配置區 3"/>
          <p:cNvSpPr>
            <a:spLocks noGrp="1"/>
          </p:cNvSpPr>
          <p:nvPr>
            <p:ph sz="quarter" idx="1"/>
          </p:nvPr>
        </p:nvSpPr>
        <p:spPr/>
        <p:txBody>
          <a:bodyPr/>
          <a:lstStyle/>
          <a:p>
            <a:endParaRPr lang="zh-TW" altLang="en-US" dirty="0"/>
          </a:p>
        </p:txBody>
      </p:sp>
      <p:pic>
        <p:nvPicPr>
          <p:cNvPr id="10" name="圖片 9"/>
          <p:cNvPicPr>
            <a:picLocks noChangeAspect="1"/>
          </p:cNvPicPr>
          <p:nvPr/>
        </p:nvPicPr>
        <p:blipFill>
          <a:blip r:embed="rId2"/>
          <a:stretch>
            <a:fillRect/>
          </a:stretch>
        </p:blipFill>
        <p:spPr>
          <a:xfrm>
            <a:off x="533400" y="2362027"/>
            <a:ext cx="8086725" cy="3714750"/>
          </a:xfrm>
          <a:prstGeom prst="rect">
            <a:avLst/>
          </a:prstGeom>
        </p:spPr>
      </p:pic>
    </p:spTree>
    <p:extLst>
      <p:ext uri="{BB962C8B-B14F-4D97-AF65-F5344CB8AC3E}">
        <p14:creationId xmlns:p14="http://schemas.microsoft.com/office/powerpoint/2010/main" val="30427495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7348" y="228600"/>
            <a:ext cx="8648700" cy="990600"/>
          </a:xfrm>
        </p:spPr>
        <p:txBody>
          <a:bodyPr/>
          <a:lstStyle/>
          <a:p>
            <a:r>
              <a:rPr lang="en-US" altLang="zh-TW" dirty="0" smtClean="0"/>
              <a:t>Mini-Batch</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29</a:t>
            </a:fld>
            <a:endParaRPr lang="zh-TW" altLang="en-US"/>
          </a:p>
        </p:txBody>
      </p:sp>
      <p:sp>
        <p:nvSpPr>
          <p:cNvPr id="4" name="內容版面配置區 3"/>
          <p:cNvSpPr>
            <a:spLocks noGrp="1"/>
          </p:cNvSpPr>
          <p:nvPr>
            <p:ph sz="quarter" idx="1"/>
          </p:nvPr>
        </p:nvSpPr>
        <p:spPr/>
        <p:txBody>
          <a:bodyPr/>
          <a:lstStyle/>
          <a:p>
            <a:endParaRPr lang="zh-TW" altLang="en-US" dirty="0"/>
          </a:p>
        </p:txBody>
      </p:sp>
      <p:pic>
        <p:nvPicPr>
          <p:cNvPr id="1026" name="Picture 2" descr="https://visualstudiomagazine.com/articles/2015/07/01/~/media/ECG/visualstudiomagazine/Images/2015/07/0715vsm_McCaffreyFig2.ashx"/>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71600" y="1014811"/>
            <a:ext cx="7639000" cy="4166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1.read01.com/uploads/0DBGPZ00.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3094" y="5175718"/>
            <a:ext cx="6830916" cy="171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18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p:cNvGrpSpPr/>
          <p:nvPr/>
        </p:nvGrpSpPr>
        <p:grpSpPr>
          <a:xfrm>
            <a:off x="655510" y="1394460"/>
            <a:ext cx="8067675" cy="5210720"/>
            <a:chOff x="655510" y="1556792"/>
            <a:chExt cx="8067675" cy="5210720"/>
          </a:xfrm>
        </p:grpSpPr>
        <p:pic>
          <p:nvPicPr>
            <p:cNvPr id="9" name="圖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5510" y="1556792"/>
              <a:ext cx="8067675" cy="5210720"/>
            </a:xfrm>
            <a:prstGeom prst="rect">
              <a:avLst/>
            </a:prstGeom>
          </p:spPr>
        </p:pic>
        <p:pic>
          <p:nvPicPr>
            <p:cNvPr id="1027"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6863" t="50847" r="84429" b="32712"/>
            <a:stretch/>
          </p:blipFill>
          <p:spPr bwMode="auto">
            <a:xfrm rot="5400000">
              <a:off x="1871699" y="4761149"/>
              <a:ext cx="1008114" cy="266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標題 5"/>
          <p:cNvSpPr>
            <a:spLocks noGrp="1"/>
          </p:cNvSpPr>
          <p:nvPr>
            <p:ph type="title"/>
          </p:nvPr>
        </p:nvSpPr>
        <p:spPr>
          <a:xfrm>
            <a:off x="107504" y="228600"/>
            <a:ext cx="8658544" cy="990600"/>
          </a:xfrm>
        </p:spPr>
        <p:txBody>
          <a:bodyPr>
            <a:normAutofit/>
          </a:bodyPr>
          <a:lstStyle/>
          <a:p>
            <a:r>
              <a:rPr lang="en-US" altLang="zh-TW" sz="3600" dirty="0" smtClean="0"/>
              <a:t>Capability of MLP</a:t>
            </a:r>
            <a:endParaRPr lang="zh-TW" altLang="en-US" sz="3600" dirty="0"/>
          </a:p>
        </p:txBody>
      </p:sp>
      <p:sp>
        <p:nvSpPr>
          <p:cNvPr id="5" name="投影片編號版面配置區 4"/>
          <p:cNvSpPr>
            <a:spLocks noGrp="1"/>
          </p:cNvSpPr>
          <p:nvPr>
            <p:ph type="sldNum" sz="quarter" idx="12"/>
          </p:nvPr>
        </p:nvSpPr>
        <p:spPr/>
        <p:txBody>
          <a:bodyPr>
            <a:normAutofit fontScale="85000" lnSpcReduction="20000"/>
          </a:bodyPr>
          <a:lstStyle/>
          <a:p>
            <a:fld id="{11B17A80-5412-49C1-BB1F-DF5F29DF2434}" type="slidenum">
              <a:rPr lang="zh-TW" altLang="en-US" smtClean="0"/>
              <a:t>3</a:t>
            </a:fld>
            <a:endParaRPr lang="zh-TW" altLang="en-US"/>
          </a:p>
        </p:txBody>
      </p:sp>
      <p:pic>
        <p:nvPicPr>
          <p:cNvPr id="2052" name="Picture 4" descr="Z#000526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20272" y="5013176"/>
            <a:ext cx="1411557" cy="141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Problem(R3,C2)-TestedImg_bi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47605" y="116632"/>
            <a:ext cx="1328651" cy="132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Z#003599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488361" y="5022354"/>
            <a:ext cx="1387895" cy="138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TrainingImage_forFeature_X0&amp;X1_bi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99566" y="116632"/>
            <a:ext cx="1361409" cy="136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Result_289838_bi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95936" y="5014996"/>
            <a:ext cx="1391814" cy="139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Problem(R3,C3)-TestedImg_bi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986051" y="116632"/>
            <a:ext cx="1330365" cy="1330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Z#0000999"/>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986508" y="3419253"/>
            <a:ext cx="1418663" cy="141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1" descr="Z#0009999"/>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488360" y="3419253"/>
            <a:ext cx="1449907" cy="144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2" descr="Z#0000299"/>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970893" y="3408613"/>
            <a:ext cx="1469226" cy="146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 name="Picture 13" descr="Z#0000009"/>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986508" y="1840347"/>
            <a:ext cx="1440160"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2" name="Picture 14" descr="Z#0000009"/>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475201" y="1840348"/>
            <a:ext cx="1425712" cy="14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3" name="Picture 15" descr="Z#0000099"/>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957724" y="1834955"/>
            <a:ext cx="1482396" cy="148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1619672" y="6496395"/>
            <a:ext cx="9649072" cy="307777"/>
          </a:xfrm>
          <a:prstGeom prst="rect">
            <a:avLst/>
          </a:prstGeom>
          <a:noFill/>
        </p:spPr>
        <p:txBody>
          <a:bodyPr wrap="square" rtlCol="0">
            <a:spAutoFit/>
          </a:bodyPr>
          <a:lstStyle/>
          <a:p>
            <a:r>
              <a:rPr lang="en-US" altLang="zh-TW" sz="1400" dirty="0"/>
              <a:t>[Richard, 1987] Richard P. Lippmann. An Introduction' to Computing, IEEE ASSP MAGAZINE April, 1987</a:t>
            </a:r>
          </a:p>
        </p:txBody>
      </p:sp>
      <p:sp>
        <p:nvSpPr>
          <p:cNvPr id="3" name="內容版面配置區 2"/>
          <p:cNvSpPr>
            <a:spLocks noGrp="1"/>
          </p:cNvSpPr>
          <p:nvPr>
            <p:ph sz="quarter" idx="1"/>
          </p:nvPr>
        </p:nvSpPr>
        <p:spPr/>
        <p:txBody>
          <a:bodyPr/>
          <a:lstStyle/>
          <a:p>
            <a:endParaRPr lang="zh-TW" altLang="en-US" dirty="0"/>
          </a:p>
        </p:txBody>
      </p:sp>
    </p:spTree>
    <p:extLst>
      <p:ext uri="{BB962C8B-B14F-4D97-AF65-F5344CB8AC3E}">
        <p14:creationId xmlns:p14="http://schemas.microsoft.com/office/powerpoint/2010/main" val="22946859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Mini-batch </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30</a:t>
            </a:fld>
            <a:endParaRPr lang="zh-TW" altLang="en-US"/>
          </a:p>
        </p:txBody>
      </p:sp>
      <p:sp>
        <p:nvSpPr>
          <p:cNvPr id="10" name="內容版面配置區 9"/>
          <p:cNvSpPr>
            <a:spLocks noGrp="1"/>
          </p:cNvSpPr>
          <p:nvPr>
            <p:ph sz="quarter" idx="1"/>
          </p:nvPr>
        </p:nvSpPr>
        <p:spPr>
          <a:xfrm>
            <a:off x="612648" y="1600200"/>
            <a:ext cx="8153400" cy="828675"/>
          </a:xfrm>
        </p:spPr>
        <p:txBody>
          <a:bodyPr/>
          <a:lstStyle/>
          <a:p>
            <a:endParaRPr lang="zh-TW" altLang="en-US" dirty="0"/>
          </a:p>
        </p:txBody>
      </p:sp>
      <p:grpSp>
        <p:nvGrpSpPr>
          <p:cNvPr id="12" name="群組 11"/>
          <p:cNvGrpSpPr/>
          <p:nvPr/>
        </p:nvGrpSpPr>
        <p:grpSpPr>
          <a:xfrm>
            <a:off x="35496" y="1484784"/>
            <a:ext cx="9105900" cy="4048125"/>
            <a:chOff x="0" y="2428875"/>
            <a:chExt cx="9105900" cy="4048125"/>
          </a:xfrm>
        </p:grpSpPr>
        <p:pic>
          <p:nvPicPr>
            <p:cNvPr id="9" name="圖片 8"/>
            <p:cNvPicPr>
              <a:picLocks noChangeAspect="1"/>
            </p:cNvPicPr>
            <p:nvPr/>
          </p:nvPicPr>
          <p:blipFill>
            <a:blip r:embed="rId2"/>
            <a:stretch>
              <a:fillRect/>
            </a:stretch>
          </p:blipFill>
          <p:spPr>
            <a:xfrm>
              <a:off x="0" y="2428875"/>
              <a:ext cx="9105900" cy="4048125"/>
            </a:xfrm>
            <a:prstGeom prst="rect">
              <a:avLst/>
            </a:prstGeom>
          </p:spPr>
        </p:pic>
        <p:sp>
          <p:nvSpPr>
            <p:cNvPr id="6" name="向右箭號 5"/>
            <p:cNvSpPr/>
            <p:nvPr/>
          </p:nvSpPr>
          <p:spPr>
            <a:xfrm rot="10800000">
              <a:off x="5832648" y="4653136"/>
              <a:ext cx="3096344" cy="2880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flipV="1">
              <a:off x="1656184" y="4149077"/>
              <a:ext cx="1187624" cy="432050"/>
            </a:xfrm>
            <a:prstGeom prst="rightArrow">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71923" y="4786353"/>
            <a:ext cx="4433045" cy="2026726"/>
          </a:xfrm>
          <a:prstGeom prst="rect">
            <a:avLst/>
          </a:prstGeom>
          <a:ln>
            <a:solidFill>
              <a:srgbClr val="FFC000"/>
            </a:solidFill>
          </a:ln>
        </p:spPr>
      </p:pic>
    </p:spTree>
    <p:extLst>
      <p:ext uri="{BB962C8B-B14F-4D97-AF65-F5344CB8AC3E}">
        <p14:creationId xmlns:p14="http://schemas.microsoft.com/office/powerpoint/2010/main" val="2158004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28600"/>
            <a:ext cx="8586536" cy="990600"/>
          </a:xfrm>
        </p:spPr>
        <p:txBody>
          <a:bodyPr>
            <a:normAutofit/>
          </a:bodyPr>
          <a:lstStyle/>
          <a:p>
            <a:r>
              <a:rPr lang="en-US" altLang="zh-TW" sz="4000" dirty="0"/>
              <a:t>The Same Label in Each Mini-batch</a:t>
            </a:r>
            <a:endParaRPr lang="zh-TW" altLang="en-US" sz="4000"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31</a:t>
            </a:fld>
            <a:endParaRPr lang="zh-TW" altLang="en-US"/>
          </a:p>
        </p:txBody>
      </p:sp>
      <p:sp>
        <p:nvSpPr>
          <p:cNvPr id="4" name="內容版面配置區 3"/>
          <p:cNvSpPr>
            <a:spLocks noGrp="1"/>
          </p:cNvSpPr>
          <p:nvPr>
            <p:ph sz="quarter" idx="1"/>
          </p:nvPr>
        </p:nvSpPr>
        <p:spPr/>
        <p:txBody>
          <a:bodyPr/>
          <a:lstStyle/>
          <a:p>
            <a:endParaRPr lang="zh-TW" altLang="en-US"/>
          </a:p>
        </p:txBody>
      </p:sp>
      <p:pic>
        <p:nvPicPr>
          <p:cNvPr id="5" name="圖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419" y="1600200"/>
            <a:ext cx="7667857" cy="5224254"/>
          </a:xfrm>
          <a:prstGeom prst="rect">
            <a:avLst/>
          </a:prstGeom>
        </p:spPr>
      </p:pic>
    </p:spTree>
    <p:extLst>
      <p:ext uri="{BB962C8B-B14F-4D97-AF65-F5344CB8AC3E}">
        <p14:creationId xmlns:p14="http://schemas.microsoft.com/office/powerpoint/2010/main" val="2873487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228600"/>
            <a:ext cx="8568952" cy="990600"/>
          </a:xfrm>
        </p:spPr>
        <p:txBody>
          <a:bodyPr>
            <a:normAutofit/>
          </a:bodyPr>
          <a:lstStyle/>
          <a:p>
            <a:r>
              <a:rPr lang="en-US" altLang="zh-TW" sz="3600" dirty="0" smtClean="0"/>
              <a:t>The Same/Diff. Label in Each Mini-batch</a:t>
            </a:r>
            <a:endParaRPr lang="zh-TW" altLang="en-US" sz="3600"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32</a:t>
            </a:fld>
            <a:endParaRPr lang="zh-TW" altLang="en-US"/>
          </a:p>
        </p:txBody>
      </p:sp>
      <p:sp>
        <p:nvSpPr>
          <p:cNvPr id="4" name="內容版面配置區 3"/>
          <p:cNvSpPr>
            <a:spLocks noGrp="1"/>
          </p:cNvSpPr>
          <p:nvPr>
            <p:ph sz="quarter" idx="1"/>
          </p:nvPr>
        </p:nvSpPr>
        <p:spPr>
          <a:xfrm>
            <a:off x="323528" y="1600200"/>
            <a:ext cx="8442520" cy="4495800"/>
          </a:xfrm>
        </p:spPr>
        <p:txBody>
          <a:bodyPr/>
          <a:lstStyle/>
          <a:p>
            <a:endParaRPr lang="en-US" altLang="zh-TW" dirty="0" smtClean="0"/>
          </a:p>
          <a:p>
            <a:r>
              <a:rPr lang="en-US" altLang="zh-TW" dirty="0" smtClean="0"/>
              <a:t>Same:</a:t>
            </a:r>
          </a:p>
          <a:p>
            <a:endParaRPr lang="en-US" altLang="zh-TW" dirty="0"/>
          </a:p>
          <a:p>
            <a:endParaRPr lang="en-US" altLang="zh-TW" dirty="0"/>
          </a:p>
          <a:p>
            <a:endParaRPr lang="en-US" altLang="zh-TW" dirty="0" smtClean="0"/>
          </a:p>
          <a:p>
            <a:endParaRPr lang="en-US" altLang="zh-TW" dirty="0"/>
          </a:p>
          <a:p>
            <a:r>
              <a:rPr lang="en-US" altLang="zh-TW" dirty="0" smtClean="0"/>
              <a:t>Different:</a:t>
            </a:r>
            <a:endParaRPr lang="zh-TW" altLang="en-US" dirty="0"/>
          </a:p>
        </p:txBody>
      </p:sp>
      <p:graphicFrame>
        <p:nvGraphicFramePr>
          <p:cNvPr id="5" name="圖表 4"/>
          <p:cNvGraphicFramePr>
            <a:graphicFrameLocks/>
          </p:cNvGraphicFramePr>
          <p:nvPr>
            <p:extLst>
              <p:ext uri="{D42A27DB-BD31-4B8C-83A1-F6EECF244321}">
                <p14:modId xmlns:p14="http://schemas.microsoft.com/office/powerpoint/2010/main" val="4186956728"/>
              </p:ext>
            </p:extLst>
          </p:nvPr>
        </p:nvGraphicFramePr>
        <p:xfrm>
          <a:off x="2357881" y="1651391"/>
          <a:ext cx="6408167" cy="25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圖表 5"/>
          <p:cNvGraphicFramePr>
            <a:graphicFrameLocks/>
          </p:cNvGraphicFramePr>
          <p:nvPr>
            <p:extLst>
              <p:ext uri="{D42A27DB-BD31-4B8C-83A1-F6EECF244321}">
                <p14:modId xmlns:p14="http://schemas.microsoft.com/office/powerpoint/2010/main" val="301736572"/>
              </p:ext>
            </p:extLst>
          </p:nvPr>
        </p:nvGraphicFramePr>
        <p:xfrm>
          <a:off x="2357484" y="4167204"/>
          <a:ext cx="6408564" cy="25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5546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6" name="內容版面配置區 5"/>
          <p:cNvSpPr>
            <a:spLocks noGrp="1"/>
          </p:cNvSpPr>
          <p:nvPr>
            <p:ph sz="quarter"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0" y="-3375"/>
            <a:ext cx="9144000" cy="6861376"/>
          </a:xfrm>
          <a:prstGeom prst="rect">
            <a:avLst/>
          </a:prstGeom>
        </p:spPr>
      </p:pic>
    </p:spTree>
    <p:extLst>
      <p:ext uri="{BB962C8B-B14F-4D97-AF65-F5344CB8AC3E}">
        <p14:creationId xmlns:p14="http://schemas.microsoft.com/office/powerpoint/2010/main" val="4112837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28600"/>
            <a:ext cx="8586536" cy="990600"/>
          </a:xfrm>
        </p:spPr>
        <p:txBody>
          <a:bodyPr>
            <a:normAutofit/>
          </a:bodyPr>
          <a:lstStyle/>
          <a:p>
            <a:r>
              <a:rPr lang="en-US" altLang="zh-TW" sz="4000" dirty="0" smtClean="0"/>
              <a:t>Training of Mini-batch and Dropout</a:t>
            </a:r>
            <a:endParaRPr lang="zh-TW" altLang="en-US" sz="4000"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34</a:t>
            </a:fld>
            <a:endParaRPr lang="zh-TW" altLang="en-US"/>
          </a:p>
        </p:txBody>
      </p:sp>
      <p:sp>
        <p:nvSpPr>
          <p:cNvPr id="4" name="內容版面配置區 3"/>
          <p:cNvSpPr>
            <a:spLocks noGrp="1"/>
          </p:cNvSpPr>
          <p:nvPr>
            <p:ph sz="quarter"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347703" y="1403032"/>
            <a:ext cx="8418345" cy="4890135"/>
          </a:xfrm>
          <a:prstGeom prst="rect">
            <a:avLst/>
          </a:prstGeom>
        </p:spPr>
      </p:pic>
      <p:sp>
        <p:nvSpPr>
          <p:cNvPr id="6" name="文字方塊 5"/>
          <p:cNvSpPr txBox="1"/>
          <p:nvPr/>
        </p:nvSpPr>
        <p:spPr>
          <a:xfrm>
            <a:off x="668443" y="6492430"/>
            <a:ext cx="7776864" cy="369332"/>
          </a:xfrm>
          <a:prstGeom prst="rect">
            <a:avLst/>
          </a:prstGeom>
          <a:noFill/>
        </p:spPr>
        <p:txBody>
          <a:bodyPr wrap="square" rtlCol="0">
            <a:spAutoFit/>
          </a:bodyPr>
          <a:lstStyle/>
          <a:p>
            <a:r>
              <a:rPr lang="en-US" altLang="zh-TW" dirty="0">
                <a:hlinkClick r:id="rId3"/>
              </a:rPr>
              <a:t>http://speech.ee.ntu.edu.tw/~tlkagk/courses/ML_2016/Lecture/DNN%20tip.pdf</a:t>
            </a:r>
            <a:endParaRPr lang="zh-TW" altLang="en-US" dirty="0"/>
          </a:p>
        </p:txBody>
      </p:sp>
    </p:spTree>
    <p:extLst>
      <p:ext uri="{BB962C8B-B14F-4D97-AF65-F5344CB8AC3E}">
        <p14:creationId xmlns:p14="http://schemas.microsoft.com/office/powerpoint/2010/main" val="730756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Training Data</a:t>
            </a:r>
            <a:r>
              <a:rPr lang="zh-TW" altLang="en-US" dirty="0" smtClean="0"/>
              <a:t> </a:t>
            </a:r>
            <a:r>
              <a:rPr lang="en-US" altLang="zh-TW" dirty="0" smtClean="0"/>
              <a:t>(</a:t>
            </a:r>
            <a:r>
              <a:rPr lang="zh-TW" altLang="en-US" dirty="0" smtClean="0"/>
              <a:t>數量</a:t>
            </a:r>
            <a:r>
              <a:rPr lang="en-US" altLang="zh-TW" sz="3600" dirty="0" smtClean="0"/>
              <a:t>vs</a:t>
            </a:r>
            <a:r>
              <a:rPr lang="zh-TW" altLang="en-US" dirty="0" smtClean="0">
                <a:solidFill>
                  <a:srgbClr val="FF0000"/>
                </a:solidFill>
              </a:rPr>
              <a:t>品質？</a:t>
            </a:r>
            <a:r>
              <a:rPr lang="en-US" altLang="zh-TW" dirty="0" smtClean="0"/>
              <a:t>)</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35</a:t>
            </a:fld>
            <a:endParaRPr lang="zh-TW" altLang="en-US"/>
          </a:p>
        </p:txBody>
      </p:sp>
      <p:sp>
        <p:nvSpPr>
          <p:cNvPr id="4" name="內容版面配置區 3"/>
          <p:cNvSpPr>
            <a:spLocks noGrp="1"/>
          </p:cNvSpPr>
          <p:nvPr>
            <p:ph sz="quarter" idx="1"/>
          </p:nvPr>
        </p:nvSpPr>
        <p:spPr>
          <a:xfrm>
            <a:off x="612648" y="1600200"/>
            <a:ext cx="8153400" cy="4997152"/>
          </a:xfrm>
        </p:spPr>
        <p:txBody>
          <a:bodyPr>
            <a:normAutofit lnSpcReduction="10000"/>
          </a:bodyPr>
          <a:lstStyle/>
          <a:p>
            <a:pPr marL="0" indent="0">
              <a:buNone/>
            </a:pPr>
            <a:endParaRPr lang="en-US" altLang="zh-TW" sz="1800" dirty="0" smtClean="0">
              <a:hlinkClick r:id="rId2"/>
            </a:endParaRPr>
          </a:p>
          <a:p>
            <a:endParaRPr lang="en-US" altLang="zh-TW" sz="1800" dirty="0">
              <a:hlinkClick r:id="rId2"/>
            </a:endParaRPr>
          </a:p>
          <a:p>
            <a:endParaRPr lang="en-US" altLang="zh-TW" sz="1800" dirty="0" smtClean="0">
              <a:hlinkClick r:id="rId2"/>
            </a:endParaRPr>
          </a:p>
          <a:p>
            <a:endParaRPr lang="en-US" altLang="zh-TW" sz="1800" dirty="0" smtClean="0">
              <a:hlinkClick r:id="rId2"/>
            </a:endParaRPr>
          </a:p>
          <a:p>
            <a:endParaRPr lang="en-US" altLang="zh-TW" sz="1800" dirty="0">
              <a:hlinkClick r:id="rId2"/>
            </a:endParaRPr>
          </a:p>
          <a:p>
            <a:endParaRPr lang="en-US" altLang="zh-TW" sz="1800" dirty="0" smtClean="0">
              <a:hlinkClick r:id="rId2"/>
            </a:endParaRPr>
          </a:p>
          <a:p>
            <a:endParaRPr lang="en-US" altLang="zh-TW" sz="1800" dirty="0">
              <a:hlinkClick r:id="rId2"/>
            </a:endParaRPr>
          </a:p>
          <a:p>
            <a:endParaRPr lang="en-US" altLang="zh-TW" sz="1800" dirty="0" smtClean="0">
              <a:hlinkClick r:id="rId2"/>
            </a:endParaRPr>
          </a:p>
          <a:p>
            <a:endParaRPr lang="en-US" altLang="zh-TW" sz="1800" dirty="0">
              <a:hlinkClick r:id="rId2"/>
            </a:endParaRPr>
          </a:p>
          <a:p>
            <a:endParaRPr lang="en-US" altLang="zh-TW" sz="1800" dirty="0" smtClean="0">
              <a:hlinkClick r:id="rId2"/>
            </a:endParaRPr>
          </a:p>
          <a:p>
            <a:endParaRPr lang="en-US" altLang="zh-TW" sz="1800" dirty="0">
              <a:hlinkClick r:id="rId2"/>
            </a:endParaRPr>
          </a:p>
          <a:p>
            <a:endParaRPr lang="en-US" altLang="zh-TW" sz="1800" dirty="0" smtClean="0">
              <a:hlinkClick r:id="rId2"/>
            </a:endParaRPr>
          </a:p>
          <a:p>
            <a:endParaRPr lang="en-US" altLang="zh-TW" sz="1800" dirty="0">
              <a:hlinkClick r:id="rId2"/>
            </a:endParaRPr>
          </a:p>
          <a:p>
            <a:pPr marL="0" indent="0">
              <a:buNone/>
            </a:pPr>
            <a:r>
              <a:rPr lang="zh-TW" altLang="en-US" sz="1600" dirty="0" smtClean="0"/>
              <a:t>出處</a:t>
            </a:r>
            <a:r>
              <a:rPr lang="en-US" altLang="zh-TW" sz="1600" dirty="0" smtClean="0">
                <a:hlinkClick r:id="rId2"/>
              </a:rPr>
              <a:t>https</a:t>
            </a:r>
            <a:r>
              <a:rPr lang="en-US" altLang="zh-TW" sz="1600" dirty="0">
                <a:hlinkClick r:id="rId2"/>
              </a:rPr>
              <a:t>://</a:t>
            </a:r>
            <a:r>
              <a:rPr lang="en-US" altLang="zh-TW" sz="1600" dirty="0" smtClean="0">
                <a:hlinkClick r:id="rId2"/>
              </a:rPr>
              <a:t>brohrer.mcknote.com/using_data/make_data_science_work_for_you.html</a:t>
            </a:r>
            <a:endParaRPr lang="en-US" altLang="zh-TW" sz="1600" dirty="0" smtClean="0"/>
          </a:p>
        </p:txBody>
      </p:sp>
      <p:pic>
        <p:nvPicPr>
          <p:cNvPr id="5" name="圖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 y="2492896"/>
            <a:ext cx="8317188" cy="2304256"/>
          </a:xfrm>
          <a:prstGeom prst="rect">
            <a:avLst/>
          </a:prstGeom>
        </p:spPr>
      </p:pic>
      <p:cxnSp>
        <p:nvCxnSpPr>
          <p:cNvPr id="8" name="直線接點 7"/>
          <p:cNvCxnSpPr/>
          <p:nvPr/>
        </p:nvCxnSpPr>
        <p:spPr>
          <a:xfrm>
            <a:off x="3563888" y="4293096"/>
            <a:ext cx="208823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3956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548" y="0"/>
            <a:ext cx="9122452" cy="1272222"/>
          </a:xfrm>
          <a:solidFill>
            <a:schemeClr val="bg1"/>
          </a:solidFill>
        </p:spPr>
        <p:txBody>
          <a:bodyPr>
            <a:noAutofit/>
          </a:bodyPr>
          <a:lstStyle/>
          <a:p>
            <a:r>
              <a:rPr lang="en-US" altLang="zh-TW" sz="4000" dirty="0" smtClean="0"/>
              <a:t>Training Data</a:t>
            </a:r>
            <a:r>
              <a:rPr lang="zh-TW" altLang="en-US" sz="4000" dirty="0"/>
              <a:t>品質 </a:t>
            </a:r>
            <a:r>
              <a:rPr lang="en-US" altLang="zh-TW" sz="4000" dirty="0"/>
              <a:t>vs</a:t>
            </a:r>
            <a:r>
              <a:rPr lang="zh-TW" altLang="en-US" sz="4000" dirty="0"/>
              <a:t> </a:t>
            </a:r>
            <a:r>
              <a:rPr lang="en-US" altLang="zh-TW" sz="4000" dirty="0"/>
              <a:t>Data</a:t>
            </a:r>
            <a:r>
              <a:rPr lang="zh-TW" altLang="en-US" sz="4000" dirty="0" smtClean="0"/>
              <a:t>數量</a:t>
            </a:r>
            <a:r>
              <a:rPr lang="en-US" altLang="zh-TW" sz="4000" dirty="0" smtClean="0"/>
              <a:t/>
            </a:r>
            <a:br>
              <a:rPr lang="en-US" altLang="zh-TW" sz="4000" dirty="0" smtClean="0"/>
            </a:br>
            <a:r>
              <a:rPr lang="zh-TW" altLang="en-US" sz="4000" dirty="0" smtClean="0"/>
              <a:t>  </a:t>
            </a:r>
            <a:r>
              <a:rPr lang="en-US" altLang="zh-TW" sz="4000" dirty="0" smtClean="0"/>
              <a:t>=&gt; </a:t>
            </a:r>
            <a:r>
              <a:rPr lang="zh-TW" altLang="en-US" sz="4000" dirty="0" smtClean="0"/>
              <a:t>問題難度      </a:t>
            </a:r>
            <a:endParaRPr lang="zh-TW" altLang="en-US" sz="4000"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36</a:t>
            </a:fld>
            <a:endParaRPr lang="zh-TW" altLang="en-US"/>
          </a:p>
        </p:txBody>
      </p:sp>
      <p:sp>
        <p:nvSpPr>
          <p:cNvPr id="4" name="內容版面配置區 3"/>
          <p:cNvSpPr>
            <a:spLocks noGrp="1"/>
          </p:cNvSpPr>
          <p:nvPr>
            <p:ph sz="quarter" idx="1"/>
          </p:nvPr>
        </p:nvSpPr>
        <p:spPr>
          <a:xfrm>
            <a:off x="612648" y="1600200"/>
            <a:ext cx="8153400" cy="4997152"/>
          </a:xfrm>
        </p:spPr>
        <p:txBody>
          <a:bodyPr>
            <a:normAutofit/>
          </a:bodyPr>
          <a:lstStyle/>
          <a:p>
            <a:pPr marL="0" indent="0">
              <a:buNone/>
            </a:pPr>
            <a:endParaRPr lang="en-US" altLang="zh-TW" sz="1800" dirty="0" smtClean="0">
              <a:hlinkClick r:id="rId3"/>
            </a:endParaRPr>
          </a:p>
          <a:p>
            <a:endParaRPr lang="en-US" altLang="zh-TW" sz="1800" dirty="0">
              <a:hlinkClick r:id="rId3"/>
            </a:endParaRPr>
          </a:p>
          <a:p>
            <a:endParaRPr lang="en-US" altLang="zh-TW" sz="1800" dirty="0" smtClean="0">
              <a:hlinkClick r:id="rId3"/>
            </a:endParaRPr>
          </a:p>
          <a:p>
            <a:endParaRPr lang="en-US" altLang="zh-TW" sz="1800" dirty="0" smtClean="0">
              <a:hlinkClick r:id="rId3"/>
            </a:endParaRPr>
          </a:p>
          <a:p>
            <a:endParaRPr lang="en-US" altLang="zh-TW" sz="1800" dirty="0">
              <a:hlinkClick r:id="rId3"/>
            </a:endParaRPr>
          </a:p>
          <a:p>
            <a:endParaRPr lang="en-US" altLang="zh-TW" sz="1800" dirty="0" smtClean="0">
              <a:hlinkClick r:id="rId3"/>
            </a:endParaRPr>
          </a:p>
          <a:p>
            <a:endParaRPr lang="en-US" altLang="zh-TW" sz="1800" dirty="0">
              <a:hlinkClick r:id="rId3"/>
            </a:endParaRPr>
          </a:p>
          <a:p>
            <a:endParaRPr lang="en-US" altLang="zh-TW" sz="1800" dirty="0" smtClean="0">
              <a:hlinkClick r:id="rId3"/>
            </a:endParaRPr>
          </a:p>
          <a:p>
            <a:endParaRPr lang="en-US" altLang="zh-TW" sz="1800" dirty="0">
              <a:hlinkClick r:id="rId3"/>
            </a:endParaRPr>
          </a:p>
          <a:p>
            <a:endParaRPr lang="en-US" altLang="zh-TW" sz="1800" dirty="0" smtClean="0">
              <a:hlinkClick r:id="rId3"/>
            </a:endParaRPr>
          </a:p>
          <a:p>
            <a:endParaRPr lang="en-US" altLang="zh-TW" sz="1800" dirty="0">
              <a:hlinkClick r:id="rId3"/>
            </a:endParaRPr>
          </a:p>
          <a:p>
            <a:endParaRPr lang="en-US" altLang="zh-TW" sz="1800" dirty="0" smtClean="0">
              <a:hlinkClick r:id="rId3"/>
            </a:endParaRPr>
          </a:p>
          <a:p>
            <a:pPr marL="0" indent="0">
              <a:buNone/>
            </a:pPr>
            <a:endParaRPr lang="en-US" altLang="zh-TW" sz="1800" dirty="0">
              <a:hlinkClick r:id="rId3"/>
            </a:endParaRPr>
          </a:p>
        </p:txBody>
      </p:sp>
      <p:grpSp>
        <p:nvGrpSpPr>
          <p:cNvPr id="11" name="群組 10"/>
          <p:cNvGrpSpPr/>
          <p:nvPr/>
        </p:nvGrpSpPr>
        <p:grpSpPr>
          <a:xfrm>
            <a:off x="323528" y="2204864"/>
            <a:ext cx="6408712" cy="4320480"/>
            <a:chOff x="2051720" y="1916832"/>
            <a:chExt cx="6408712" cy="4320480"/>
          </a:xfrm>
        </p:grpSpPr>
        <p:pic>
          <p:nvPicPr>
            <p:cNvPr id="7" name="圖片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123728" y="1916832"/>
              <a:ext cx="5472608" cy="4277276"/>
            </a:xfrm>
            <a:prstGeom prst="rect">
              <a:avLst/>
            </a:prstGeom>
          </p:spPr>
        </p:pic>
        <p:sp>
          <p:nvSpPr>
            <p:cNvPr id="9" name="矩形 8"/>
            <p:cNvSpPr/>
            <p:nvPr/>
          </p:nvSpPr>
          <p:spPr>
            <a:xfrm>
              <a:off x="2051720" y="3501008"/>
              <a:ext cx="1800200" cy="26931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236296" y="5929535"/>
              <a:ext cx="1224136" cy="307777"/>
            </a:xfrm>
            <a:prstGeom prst="rect">
              <a:avLst/>
            </a:prstGeom>
            <a:solidFill>
              <a:schemeClr val="bg1"/>
            </a:solidFill>
          </p:spPr>
          <p:txBody>
            <a:bodyPr wrap="square" rtlCol="0">
              <a:spAutoFit/>
            </a:bodyPr>
            <a:lstStyle/>
            <a:p>
              <a:r>
                <a:rPr lang="en-US" altLang="zh-TW" sz="1400" dirty="0" smtClean="0"/>
                <a:t>1.2x </a:t>
              </a:r>
              <a:r>
                <a:rPr lang="en-US" altLang="zh-TW" sz="1400" b="1" dirty="0" smtClean="0">
                  <a:solidFill>
                    <a:srgbClr val="FF0000"/>
                  </a:solidFill>
                </a:rPr>
                <a:t>…</a:t>
              </a:r>
              <a:endParaRPr lang="zh-TW" altLang="en-US" sz="1400" b="1" dirty="0">
                <a:solidFill>
                  <a:srgbClr val="FF0000"/>
                </a:solidFill>
              </a:endParaRPr>
            </a:p>
          </p:txBody>
        </p:sp>
      </p:grpSp>
      <p:sp>
        <p:nvSpPr>
          <p:cNvPr id="12" name="文字方塊 11"/>
          <p:cNvSpPr txBox="1"/>
          <p:nvPr/>
        </p:nvSpPr>
        <p:spPr>
          <a:xfrm>
            <a:off x="5324232" y="1535684"/>
            <a:ext cx="3672409" cy="523220"/>
          </a:xfrm>
          <a:prstGeom prst="rect">
            <a:avLst/>
          </a:prstGeom>
          <a:noFill/>
        </p:spPr>
        <p:txBody>
          <a:bodyPr wrap="square" rtlCol="0">
            <a:spAutoFit/>
          </a:bodyPr>
          <a:lstStyle/>
          <a:p>
            <a:r>
              <a:rPr lang="en-US" altLang="zh-TW" sz="2800" dirty="0" smtClean="0"/>
              <a:t>=&gt;</a:t>
            </a:r>
            <a:r>
              <a:rPr lang="zh-TW" altLang="en-US" sz="2800" dirty="0" smtClean="0"/>
              <a:t> 未知黑箱模型</a:t>
            </a:r>
            <a:endParaRPr lang="zh-TW" altLang="en-US" sz="2800" dirty="0"/>
          </a:p>
        </p:txBody>
      </p:sp>
      <p:pic>
        <p:nvPicPr>
          <p:cNvPr id="13" name="圖片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7384" y="3187103"/>
            <a:ext cx="2555776" cy="1998548"/>
          </a:xfrm>
          <a:prstGeom prst="rect">
            <a:avLst/>
          </a:prstGeom>
        </p:spPr>
      </p:pic>
      <p:sp>
        <p:nvSpPr>
          <p:cNvPr id="14" name="矩形圖說文字 13"/>
          <p:cNvSpPr/>
          <p:nvPr/>
        </p:nvSpPr>
        <p:spPr>
          <a:xfrm>
            <a:off x="971600" y="2999673"/>
            <a:ext cx="936104" cy="445284"/>
          </a:xfrm>
          <a:prstGeom prst="wedgeRectCallout">
            <a:avLst>
              <a:gd name="adj1" fmla="val 27610"/>
              <a:gd name="adj2" fmla="val 12780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Local</a:t>
            </a:r>
            <a:endParaRPr lang="zh-TW" altLang="en-US" dirty="0">
              <a:solidFill>
                <a:schemeClr val="tx1"/>
              </a:solidFill>
            </a:endParaRPr>
          </a:p>
        </p:txBody>
      </p:sp>
      <p:sp>
        <p:nvSpPr>
          <p:cNvPr id="16" name="左大括弧 15"/>
          <p:cNvSpPr/>
          <p:nvPr/>
        </p:nvSpPr>
        <p:spPr>
          <a:xfrm rot="5400000">
            <a:off x="2772959" y="43465"/>
            <a:ext cx="429729" cy="4176465"/>
          </a:xfrm>
          <a:prstGeom prst="leftBrace">
            <a:avLst>
              <a:gd name="adj1" fmla="val 94850"/>
              <a:gd name="adj2" fmla="val 51203"/>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17" name="文字方塊 16"/>
          <p:cNvSpPr txBox="1"/>
          <p:nvPr/>
        </p:nvSpPr>
        <p:spPr>
          <a:xfrm>
            <a:off x="2427835" y="1547500"/>
            <a:ext cx="1191983" cy="369332"/>
          </a:xfrm>
          <a:prstGeom prst="rect">
            <a:avLst/>
          </a:prstGeom>
          <a:noFill/>
        </p:spPr>
        <p:txBody>
          <a:bodyPr wrap="square" rtlCol="0">
            <a:spAutoFit/>
          </a:bodyPr>
          <a:lstStyle/>
          <a:p>
            <a:pPr algn="ctr"/>
            <a:r>
              <a:rPr lang="en-US" altLang="zh-TW" dirty="0" smtClean="0"/>
              <a:t>Global</a:t>
            </a:r>
            <a:r>
              <a:rPr lang="zh-TW" altLang="en-US" dirty="0" smtClean="0"/>
              <a:t>？</a:t>
            </a:r>
            <a:endParaRPr lang="zh-TW" altLang="en-US" dirty="0"/>
          </a:p>
        </p:txBody>
      </p:sp>
    </p:spTree>
    <p:extLst>
      <p:ext uri="{BB962C8B-B14F-4D97-AF65-F5344CB8AC3E}">
        <p14:creationId xmlns:p14="http://schemas.microsoft.com/office/powerpoint/2010/main" val="835017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76536" y="1124744"/>
            <a:ext cx="4392488" cy="2475535"/>
          </a:xfrm>
          <a:prstGeom prst="rect">
            <a:avLst/>
          </a:prstGeom>
        </p:spPr>
      </p:pic>
      <p:sp>
        <p:nvSpPr>
          <p:cNvPr id="2" name="標題 1"/>
          <p:cNvSpPr>
            <a:spLocks noGrp="1"/>
          </p:cNvSpPr>
          <p:nvPr>
            <p:ph type="title"/>
          </p:nvPr>
        </p:nvSpPr>
        <p:spPr>
          <a:xfrm>
            <a:off x="179512" y="228600"/>
            <a:ext cx="8586536" cy="990600"/>
          </a:xfrm>
        </p:spPr>
        <p:txBody>
          <a:bodyPr/>
          <a:lstStyle/>
          <a:p>
            <a:r>
              <a:rPr lang="en-US" altLang="zh-TW" dirty="0" smtClean="0"/>
              <a:t>How The Brain Recognizes Faces</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37</a:t>
            </a:fld>
            <a:endParaRPr lang="zh-TW" altLang="en-US"/>
          </a:p>
        </p:txBody>
      </p:sp>
      <p:sp>
        <p:nvSpPr>
          <p:cNvPr id="4" name="內容版面配置區 3"/>
          <p:cNvSpPr>
            <a:spLocks noGrp="1"/>
          </p:cNvSpPr>
          <p:nvPr>
            <p:ph sz="quarter" idx="1"/>
          </p:nvPr>
        </p:nvSpPr>
        <p:spPr>
          <a:xfrm>
            <a:off x="612648" y="3861048"/>
            <a:ext cx="8153400" cy="2234952"/>
          </a:xfrm>
        </p:spPr>
        <p:txBody>
          <a:bodyPr>
            <a:normAutofit fontScale="77500" lnSpcReduction="20000"/>
          </a:bodyPr>
          <a:lstStyle/>
          <a:p>
            <a:r>
              <a:rPr lang="en-US" altLang="zh-TW" dirty="0" smtClean="0"/>
              <a:t>2017/6/1</a:t>
            </a:r>
            <a:r>
              <a:rPr lang="zh-TW" altLang="en-US" dirty="0" smtClean="0"/>
              <a:t>在</a:t>
            </a:r>
            <a:r>
              <a:rPr lang="en-US" altLang="zh-TW" dirty="0" smtClean="0"/>
              <a:t>Nature</a:t>
            </a:r>
            <a:r>
              <a:rPr lang="zh-TW" altLang="en-US" dirty="0" smtClean="0"/>
              <a:t>的報導：因為</a:t>
            </a:r>
            <a:r>
              <a:rPr lang="zh-TW" altLang="en-US" dirty="0"/>
              <a:t>這個模型描繪了每個細胞是如何對所有可能的面部特徵組合產生相應的，而</a:t>
            </a:r>
            <a:r>
              <a:rPr lang="zh-TW" altLang="en-US" dirty="0" smtClean="0"/>
              <a:t>不是一整張臉去對應。</a:t>
            </a:r>
            <a:endParaRPr lang="zh-TW" altLang="en-US" dirty="0"/>
          </a:p>
          <a:p>
            <a:endParaRPr lang="zh-TW" altLang="en-US" dirty="0"/>
          </a:p>
          <a:p>
            <a:r>
              <a:rPr lang="zh-TW" altLang="en-US" dirty="0" smtClean="0"/>
              <a:t>推翻先前</a:t>
            </a:r>
            <a:r>
              <a:rPr lang="zh-TW" altLang="en-US" dirty="0"/>
              <a:t>假說，大腦不是「人臉識別機」，而是「人臉分析儀</a:t>
            </a:r>
            <a:r>
              <a:rPr lang="zh-TW" altLang="en-US" dirty="0" smtClean="0"/>
              <a:t>」</a:t>
            </a:r>
            <a:r>
              <a:rPr lang="en-US" altLang="zh-TW" dirty="0" smtClean="0"/>
              <a:t/>
            </a:r>
            <a:br>
              <a:rPr lang="en-US" altLang="zh-TW" dirty="0" smtClean="0"/>
            </a:br>
            <a:endParaRPr lang="zh-TW" altLang="en-US" dirty="0"/>
          </a:p>
        </p:txBody>
      </p:sp>
      <p:sp>
        <p:nvSpPr>
          <p:cNvPr id="7" name="文字方塊 6"/>
          <p:cNvSpPr txBox="1"/>
          <p:nvPr/>
        </p:nvSpPr>
        <p:spPr>
          <a:xfrm>
            <a:off x="6732240" y="5757194"/>
            <a:ext cx="2664296"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TW" dirty="0" smtClean="0">
                <a:hlinkClick r:id="rId3"/>
              </a:rPr>
              <a:t>Nature News link</a:t>
            </a:r>
            <a:endParaRPr lang="en-US" altLang="zh-TW" dirty="0" smtClean="0"/>
          </a:p>
          <a:p>
            <a:pPr marL="285750" indent="-285750">
              <a:buFont typeface="Wingdings" panose="05000000000000000000" pitchFamily="2" charset="2"/>
              <a:buChar char="Ø"/>
            </a:pPr>
            <a:r>
              <a:rPr lang="en-US" altLang="zh-TW" dirty="0" smtClean="0">
                <a:hlinkClick r:id="rId4"/>
              </a:rPr>
              <a:t>Cell</a:t>
            </a:r>
            <a:r>
              <a:rPr lang="zh-TW" altLang="en-US" dirty="0" smtClean="0">
                <a:hlinkClick r:id="rId4"/>
              </a:rPr>
              <a:t>論文</a:t>
            </a:r>
            <a:r>
              <a:rPr lang="en-US" altLang="zh-TW" dirty="0" smtClean="0">
                <a:hlinkClick r:id="rId4"/>
              </a:rPr>
              <a:t>link</a:t>
            </a:r>
            <a:endParaRPr lang="en-US" altLang="zh-TW" dirty="0" smtClean="0"/>
          </a:p>
          <a:p>
            <a:pPr marL="285750" indent="-285750">
              <a:buFont typeface="Wingdings" panose="05000000000000000000" pitchFamily="2" charset="2"/>
              <a:buChar char="Ø"/>
            </a:pPr>
            <a:r>
              <a:rPr lang="en-US" altLang="zh-TW" dirty="0" smtClean="0">
                <a:hlinkClick r:id="rId5"/>
              </a:rPr>
              <a:t>NY Times</a:t>
            </a:r>
            <a:r>
              <a:rPr lang="zh-TW" altLang="en-US" dirty="0" smtClean="0">
                <a:hlinkClick r:id="rId5"/>
              </a:rPr>
              <a:t>報導</a:t>
            </a:r>
            <a:r>
              <a:rPr lang="en-US" altLang="zh-TW" dirty="0" smtClean="0">
                <a:hlinkClick r:id="rId5"/>
              </a:rPr>
              <a:t>link</a:t>
            </a:r>
            <a:endParaRPr lang="zh-TW" altLang="en-US" dirty="0"/>
          </a:p>
        </p:txBody>
      </p:sp>
    </p:spTree>
    <p:extLst>
      <p:ext uri="{BB962C8B-B14F-4D97-AF65-F5344CB8AC3E}">
        <p14:creationId xmlns:p14="http://schemas.microsoft.com/office/powerpoint/2010/main" val="2240794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20" y="2499078"/>
            <a:ext cx="3598899" cy="3507143"/>
          </a:xfrm>
          <a:prstGeom prst="rect">
            <a:avLst/>
          </a:prstGeom>
        </p:spPr>
      </p:pic>
      <p:sp>
        <p:nvSpPr>
          <p:cNvPr id="2" name="Title 1"/>
          <p:cNvSpPr>
            <a:spLocks noGrp="1"/>
          </p:cNvSpPr>
          <p:nvPr>
            <p:ph type="title"/>
          </p:nvPr>
        </p:nvSpPr>
        <p:spPr>
          <a:xfrm>
            <a:off x="179512" y="228600"/>
            <a:ext cx="8586536" cy="990600"/>
          </a:xfrm>
        </p:spPr>
        <p:txBody>
          <a:bodyPr>
            <a:normAutofit/>
          </a:bodyPr>
          <a:lstStyle/>
          <a:p>
            <a:r>
              <a:rPr lang="en-US" sz="4800" dirty="0" smtClean="0"/>
              <a:t>CNN</a:t>
            </a:r>
            <a:r>
              <a:rPr lang="zh-TW" altLang="en-US" sz="4800" dirty="0" smtClean="0"/>
              <a:t> </a:t>
            </a:r>
            <a:r>
              <a:rPr lang="en-US" altLang="zh-TW" sz="4800" dirty="0" smtClean="0"/>
              <a:t>Feature Maps</a:t>
            </a:r>
            <a:endParaRPr lang="en-US" sz="4800" dirty="0"/>
          </a:p>
        </p:txBody>
      </p:sp>
      <p:sp>
        <p:nvSpPr>
          <p:cNvPr id="3" name="內容版面配置區 2"/>
          <p:cNvSpPr>
            <a:spLocks noGrp="1"/>
          </p:cNvSpPr>
          <p:nvPr>
            <p:ph sz="quarter" idx="1"/>
          </p:nvPr>
        </p:nvSpPr>
        <p:spPr/>
        <p:txBody>
          <a:bodyPr/>
          <a:lstStyle/>
          <a:p>
            <a:pPr marL="0" indent="0">
              <a:buNone/>
            </a:pPr>
            <a:endParaRPr lang="zh-TW" altLang="en-US" dirty="0"/>
          </a:p>
        </p:txBody>
      </p:sp>
      <p:pic>
        <p:nvPicPr>
          <p:cNvPr id="7" name="Picture 6"/>
          <p:cNvPicPr>
            <a:picLocks noChangeAspect="1"/>
          </p:cNvPicPr>
          <p:nvPr/>
        </p:nvPicPr>
        <p:blipFill>
          <a:blip r:embed="rId3"/>
          <a:stretch>
            <a:fillRect/>
          </a:stretch>
        </p:blipFill>
        <p:spPr>
          <a:xfrm>
            <a:off x="3597579" y="1106156"/>
            <a:ext cx="5565287" cy="3835012"/>
          </a:xfrm>
          <a:prstGeom prst="rect">
            <a:avLst/>
          </a:prstGeom>
        </p:spPr>
      </p:pic>
      <p:sp>
        <p:nvSpPr>
          <p:cNvPr id="5" name="文字方塊 4"/>
          <p:cNvSpPr txBox="1"/>
          <p:nvPr/>
        </p:nvSpPr>
        <p:spPr>
          <a:xfrm>
            <a:off x="3607896" y="5733256"/>
            <a:ext cx="5616624" cy="954107"/>
          </a:xfrm>
          <a:prstGeom prst="rect">
            <a:avLst/>
          </a:prstGeom>
          <a:noFill/>
        </p:spPr>
        <p:txBody>
          <a:bodyPr wrap="square" rtlCol="0">
            <a:spAutoFit/>
          </a:bodyPr>
          <a:lstStyle/>
          <a:p>
            <a:r>
              <a:rPr lang="zh-TW" altLang="en-US" sz="1400" dirty="0" smtClean="0">
                <a:hlinkClick r:id="rId4"/>
              </a:rPr>
              <a:t>出處：</a:t>
            </a:r>
            <a:r>
              <a:rPr lang="en-US" altLang="zh-TW" sz="1400" dirty="0" smtClean="0">
                <a:hlinkClick r:id="rId4"/>
              </a:rPr>
              <a:t>LEE</a:t>
            </a:r>
            <a:r>
              <a:rPr lang="en-US" altLang="zh-TW" sz="1400" dirty="0">
                <a:hlinkClick r:id="rId4"/>
              </a:rPr>
              <a:t>, </a:t>
            </a:r>
            <a:r>
              <a:rPr lang="en-US" altLang="zh-TW" sz="1400" dirty="0" err="1">
                <a:hlinkClick r:id="rId4"/>
              </a:rPr>
              <a:t>Honglak</a:t>
            </a:r>
            <a:r>
              <a:rPr lang="en-US" altLang="zh-TW" sz="1400" dirty="0">
                <a:hlinkClick r:id="rId4"/>
              </a:rPr>
              <a:t>, et al. Convolutional deep belief networks for scalable unsupervised learning of hierarchical representations. In: </a:t>
            </a:r>
            <a:r>
              <a:rPr lang="en-US" altLang="zh-TW" sz="1400" i="1" dirty="0">
                <a:hlinkClick r:id="rId4"/>
              </a:rPr>
              <a:t>Proceedings of the 26th annual international conference on machine learning</a:t>
            </a:r>
            <a:r>
              <a:rPr lang="en-US" altLang="zh-TW" sz="1400" dirty="0">
                <a:hlinkClick r:id="rId4"/>
              </a:rPr>
              <a:t>. ACM, 2009. p. 609-616</a:t>
            </a:r>
            <a:r>
              <a:rPr lang="en-US" altLang="zh-TW" sz="1400" dirty="0"/>
              <a:t>.</a:t>
            </a:r>
            <a:endParaRPr lang="zh-TW" altLang="en-US" sz="1400" dirty="0"/>
          </a:p>
        </p:txBody>
      </p:sp>
    </p:spTree>
    <p:extLst>
      <p:ext uri="{BB962C8B-B14F-4D97-AF65-F5344CB8AC3E}">
        <p14:creationId xmlns:p14="http://schemas.microsoft.com/office/powerpoint/2010/main" val="420567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28600"/>
            <a:ext cx="8586536" cy="990600"/>
          </a:xfrm>
        </p:spPr>
        <p:txBody>
          <a:bodyPr>
            <a:normAutofit fontScale="90000"/>
          </a:bodyPr>
          <a:lstStyle/>
          <a:p>
            <a:r>
              <a:rPr lang="en-US" altLang="zh-TW" sz="4000" dirty="0"/>
              <a:t>CNN: Shared </a:t>
            </a:r>
            <a:r>
              <a:rPr lang="en-US" altLang="zh-TW" sz="4000" dirty="0" smtClean="0"/>
              <a:t>Weights</a:t>
            </a:r>
            <a:r>
              <a:rPr lang="zh-TW" altLang="en-US" sz="4000" dirty="0" smtClean="0"/>
              <a:t> </a:t>
            </a:r>
            <a:r>
              <a:rPr lang="en-US" altLang="zh-TW" sz="4000" dirty="0" smtClean="0"/>
              <a:t>(</a:t>
            </a:r>
            <a:r>
              <a:rPr lang="zh-TW" altLang="en-US" sz="4000" dirty="0" smtClean="0"/>
              <a:t>不用</a:t>
            </a:r>
            <a:r>
              <a:rPr lang="en-US" altLang="zh-TW" sz="4000" dirty="0" smtClean="0"/>
              <a:t> Auto-Encoder)</a:t>
            </a:r>
            <a:endParaRPr lang="zh-TW" altLang="en-US" sz="4000"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39</a:t>
            </a:fld>
            <a:endParaRPr lang="zh-TW" altLang="en-US"/>
          </a:p>
        </p:txBody>
      </p:sp>
      <p:pic>
        <p:nvPicPr>
          <p:cNvPr id="7" name="內容版面配置區 6"/>
          <p:cNvPicPr>
            <a:picLocks noGrp="1" noChangeAspect="1"/>
          </p:cNvPicPr>
          <p:nvPr>
            <p:ph sz="quarter" idx="1"/>
          </p:nvPr>
        </p:nvPicPr>
        <p:blipFill>
          <a:blip r:embed="rId3" cstate="email">
            <a:extLst>
              <a:ext uri="{28A0092B-C50C-407E-A947-70E740481C1C}">
                <a14:useLocalDpi xmlns:a14="http://schemas.microsoft.com/office/drawing/2010/main"/>
              </a:ext>
            </a:extLst>
          </a:blip>
          <a:stretch>
            <a:fillRect/>
          </a:stretch>
        </p:blipFill>
        <p:spPr>
          <a:xfrm>
            <a:off x="251520" y="1516698"/>
            <a:ext cx="5904656" cy="5271177"/>
          </a:xfrm>
        </p:spPr>
      </p:pic>
      <p:sp>
        <p:nvSpPr>
          <p:cNvPr id="8" name="文字方塊 7"/>
          <p:cNvSpPr txBox="1"/>
          <p:nvPr/>
        </p:nvSpPr>
        <p:spPr>
          <a:xfrm>
            <a:off x="1691680" y="6509198"/>
            <a:ext cx="4897008" cy="307777"/>
          </a:xfrm>
          <a:prstGeom prst="rect">
            <a:avLst/>
          </a:prstGeom>
          <a:noFill/>
        </p:spPr>
        <p:txBody>
          <a:bodyPr wrap="square" rtlCol="0">
            <a:spAutoFit/>
          </a:bodyPr>
          <a:lstStyle/>
          <a:p>
            <a:r>
              <a:rPr lang="zh-TW" altLang="en-US" sz="1400" dirty="0" smtClean="0"/>
              <a:t>出處：</a:t>
            </a:r>
            <a:r>
              <a:rPr lang="en-US" altLang="zh-TW" sz="1400" dirty="0" smtClean="0">
                <a:hlinkClick r:id="rId4"/>
              </a:rPr>
              <a:t>https</a:t>
            </a:r>
            <a:r>
              <a:rPr lang="en-US" altLang="zh-TW" sz="1400" dirty="0">
                <a:hlinkClick r:id="rId4"/>
              </a:rPr>
              <a:t>://deeplearning4j.org/convolutionalnets.html</a:t>
            </a:r>
            <a:endParaRPr lang="zh-TW" altLang="en-US" sz="1400" dirty="0"/>
          </a:p>
        </p:txBody>
      </p:sp>
      <p:sp>
        <p:nvSpPr>
          <p:cNvPr id="10" name="文字方塊 9"/>
          <p:cNvSpPr txBox="1"/>
          <p:nvPr/>
        </p:nvSpPr>
        <p:spPr>
          <a:xfrm>
            <a:off x="6222397" y="6386088"/>
            <a:ext cx="3823040" cy="430887"/>
          </a:xfrm>
          <a:prstGeom prst="rect">
            <a:avLst/>
          </a:prstGeom>
          <a:noFill/>
        </p:spPr>
        <p:txBody>
          <a:bodyPr wrap="square" rtlCol="0">
            <a:spAutoFit/>
          </a:bodyPr>
          <a:lstStyle/>
          <a:p>
            <a:r>
              <a:rPr lang="zh-TW" altLang="en-US" sz="1100" dirty="0" smtClean="0"/>
              <a:t>有用</a:t>
            </a:r>
            <a:r>
              <a:rPr lang="en-US" altLang="zh-TW" sz="1100" dirty="0" smtClean="0"/>
              <a:t>Auto-Encoder</a:t>
            </a:r>
            <a:r>
              <a:rPr lang="zh-TW" altLang="en-US" sz="1100" dirty="0" smtClean="0"/>
              <a:t>的</a:t>
            </a:r>
            <a:r>
              <a:rPr lang="en-US" altLang="zh-TW" sz="1100" dirty="0" smtClean="0"/>
              <a:t>CNN</a:t>
            </a:r>
            <a:r>
              <a:rPr lang="zh-TW" altLang="en-US" sz="1100" dirty="0" smtClean="0"/>
              <a:t>版本教學：</a:t>
            </a:r>
            <a:r>
              <a:rPr lang="en-US" altLang="zh-TW" sz="1100" dirty="0" smtClean="0">
                <a:hlinkClick r:id="rId5"/>
              </a:rPr>
              <a:t>http</a:t>
            </a:r>
            <a:r>
              <a:rPr lang="en-US" altLang="zh-TW" sz="1100" dirty="0">
                <a:hlinkClick r:id="rId5"/>
              </a:rPr>
              <a:t>://ithelp.ithome.com.tw/articles/10188326</a:t>
            </a:r>
            <a:endParaRPr lang="zh-TW" altLang="en-US" sz="1100" dirty="0"/>
          </a:p>
        </p:txBody>
      </p:sp>
      <p:pic>
        <p:nvPicPr>
          <p:cNvPr id="6146" name="Picture 2" descr="https://allenlu2007.files.wordpress.com/2015/11/mlenewimage59.png?w=599&amp;h=349"/>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860032" y="3381373"/>
            <a:ext cx="4176464" cy="2203134"/>
          </a:xfrm>
          <a:prstGeom prst="rect">
            <a:avLst/>
          </a:prstGeom>
          <a:noFill/>
          <a:extLst>
            <a:ext uri="{909E8E84-426E-40DD-AFC4-6F175D3DCCD1}">
              <a14:hiddenFill xmlns:a14="http://schemas.microsoft.com/office/drawing/2010/main">
                <a:solidFill>
                  <a:srgbClr val="FFFFFF"/>
                </a:solidFill>
              </a14:hiddenFill>
            </a:ext>
          </a:extLst>
        </p:spPr>
      </p:pic>
      <p:sp>
        <p:nvSpPr>
          <p:cNvPr id="6" name="向上箭號 5"/>
          <p:cNvSpPr/>
          <p:nvPr/>
        </p:nvSpPr>
        <p:spPr>
          <a:xfrm rot="10800000">
            <a:off x="6012160" y="3717030"/>
            <a:ext cx="288032" cy="43204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52758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Backpropagation (BP)</a:t>
            </a:r>
            <a:endParaRPr lang="zh-TW" altLang="en-US" dirty="0"/>
          </a:p>
        </p:txBody>
      </p:sp>
      <p:cxnSp>
        <p:nvCxnSpPr>
          <p:cNvPr id="4" name="直線單箭頭接點 3"/>
          <p:cNvCxnSpPr/>
          <p:nvPr/>
        </p:nvCxnSpPr>
        <p:spPr>
          <a:xfrm>
            <a:off x="7650518" y="5389417"/>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7650518" y="372982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2754161" y="351894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2742878" y="50666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4957583" y="348825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8"/>
          <p:cNvSpPr/>
          <p:nvPr/>
        </p:nvSpPr>
        <p:spPr>
          <a:xfrm>
            <a:off x="4976505" y="50609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9"/>
          <p:cNvSpPr/>
          <p:nvPr/>
        </p:nvSpPr>
        <p:spPr>
          <a:xfrm>
            <a:off x="7111276" y="3461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10"/>
          <p:cNvSpPr/>
          <p:nvPr/>
        </p:nvSpPr>
        <p:spPr>
          <a:xfrm>
            <a:off x="7152966" y="506092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2" name="群組 11"/>
          <p:cNvGrpSpPr/>
          <p:nvPr/>
        </p:nvGrpSpPr>
        <p:grpSpPr>
          <a:xfrm>
            <a:off x="1137956" y="3795177"/>
            <a:ext cx="1588876" cy="1638300"/>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3356263" y="3780490"/>
            <a:ext cx="1588876"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5556201" y="3760572"/>
            <a:ext cx="1588876" cy="1638300"/>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29"/>
          <p:cNvSpPr/>
          <p:nvPr/>
        </p:nvSpPr>
        <p:spPr>
          <a:xfrm>
            <a:off x="2809194" y="519245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a:off x="2790584" y="360301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31"/>
          <p:cNvSpPr/>
          <p:nvPr/>
        </p:nvSpPr>
        <p:spPr>
          <a:xfrm>
            <a:off x="5019506" y="361419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32"/>
          <p:cNvSpPr/>
          <p:nvPr/>
        </p:nvSpPr>
        <p:spPr>
          <a:xfrm>
            <a:off x="5035850" y="51375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33"/>
          <p:cNvSpPr/>
          <p:nvPr/>
        </p:nvSpPr>
        <p:spPr>
          <a:xfrm>
            <a:off x="7168447" y="355277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34"/>
          <p:cNvSpPr/>
          <p:nvPr/>
        </p:nvSpPr>
        <p:spPr>
          <a:xfrm>
            <a:off x="7215534" y="51709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5" name="文字方塊 94"/>
              <p:cNvSpPr txBox="1"/>
              <p:nvPr/>
            </p:nvSpPr>
            <p:spPr>
              <a:xfrm>
                <a:off x="1038754" y="1776286"/>
                <a:ext cx="2789931"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𝐸</m:t>
                      </m:r>
                      <m:d>
                        <m:dPr>
                          <m:ctrlPr>
                            <a:rPr lang="en-US" altLang="zh-TW" sz="2800" b="0" i="1" smtClean="0">
                              <a:latin typeface="Cambria Math" panose="02040503050406030204" pitchFamily="18" charset="0"/>
                            </a:rPr>
                          </m:ctrlPr>
                        </m:dPr>
                        <m:e>
                          <m:r>
                            <a:rPr lang="zh-TW" altLang="en-US" sz="2800" b="0" i="1" smtClean="0">
                              <a:latin typeface="Cambria Math" panose="02040503050406030204" pitchFamily="18" charset="0"/>
                            </a:rPr>
                            <m:t>𝜃</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𝑛</m:t>
                              </m:r>
                            </m:sup>
                          </m:sSup>
                          <m:d>
                            <m:dPr>
                              <m:ctrlPr>
                                <a:rPr lang="en-US" altLang="zh-TW" sz="2800" i="1">
                                  <a:latin typeface="Cambria Math" panose="02040503050406030204" pitchFamily="18" charset="0"/>
                                </a:rPr>
                              </m:ctrlPr>
                            </m:dPr>
                            <m:e>
                              <m:r>
                                <a:rPr lang="zh-TW" altLang="en-US" sz="2800" i="1" smtClean="0">
                                  <a:latin typeface="Cambria Math" panose="02040503050406030204" pitchFamily="18" charset="0"/>
                                </a:rPr>
                                <m:t>𝜃</m:t>
                              </m:r>
                            </m:e>
                          </m:d>
                        </m:e>
                      </m:nary>
                    </m:oMath>
                  </m:oMathPara>
                </a14:m>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1038754" y="1776286"/>
                <a:ext cx="2789931" cy="121155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p:cNvSpPr txBox="1"/>
              <p:nvPr/>
            </p:nvSpPr>
            <p:spPr>
              <a:xfrm>
                <a:off x="5001600" y="1806297"/>
                <a:ext cx="3199787"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b="0" i="1" smtClean="0">
                              <a:latin typeface="Cambria Math" panose="02040503050406030204" pitchFamily="18" charset="0"/>
                            </a:rPr>
                          </m:ctrlPr>
                        </m:fPr>
                        <m:num>
                          <m:r>
                            <a:rPr lang="zh-TW" altLang="en-US" sz="2800" b="0" i="1" smtClean="0">
                              <a:latin typeface="Cambria Math" panose="02040503050406030204" pitchFamily="18" charset="0"/>
                            </a:rPr>
                            <m:t>𝜕</m:t>
                          </m:r>
                          <m:r>
                            <a:rPr lang="en-US" altLang="zh-TW" sz="2800" b="0" i="1" smtClean="0">
                              <a:latin typeface="Cambria Math" panose="02040503050406030204" pitchFamily="18" charset="0"/>
                            </a:rPr>
                            <m:t>𝐸</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𝑤</m:t>
                          </m:r>
                        </m:den>
                      </m:f>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𝑛</m:t>
                                  </m:r>
                                </m:sup>
                              </m:sSup>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e>
                      </m:nary>
                    </m:oMath>
                  </m:oMathPara>
                </a14:m>
                <a:endParaRPr lang="zh-TW" altLang="en-US" sz="2800" dirty="0"/>
              </a:p>
            </p:txBody>
          </p:sp>
        </mc:Choice>
        <mc:Fallback xmlns="">
          <p:sp>
            <p:nvSpPr>
              <p:cNvPr id="96" name="文字方塊 95"/>
              <p:cNvSpPr txBox="1">
                <a:spLocks noRot="1" noChangeAspect="1" noMove="1" noResize="1" noEditPoints="1" noAdjustHandles="1" noChangeArrowheads="1" noChangeShapeType="1" noTextEdit="1"/>
              </p:cNvSpPr>
              <p:nvPr/>
            </p:nvSpPr>
            <p:spPr>
              <a:xfrm>
                <a:off x="5001600" y="1806297"/>
                <a:ext cx="3199787" cy="1211550"/>
              </a:xfrm>
              <a:prstGeom prst="rect">
                <a:avLst/>
              </a:prstGeom>
              <a:blipFill>
                <a:blip r:embed="rId3"/>
                <a:stretch>
                  <a:fillRect/>
                </a:stretch>
              </a:blipFill>
            </p:spPr>
            <p:txBody>
              <a:bodyPr/>
              <a:lstStyle/>
              <a:p>
                <a:r>
                  <a:rPr lang="zh-TW" altLang="en-US">
                    <a:noFill/>
                  </a:rPr>
                  <a:t> </a:t>
                </a:r>
              </a:p>
            </p:txBody>
          </p:sp>
        </mc:Fallback>
      </mc:AlternateContent>
      <p:sp>
        <p:nvSpPr>
          <p:cNvPr id="3" name="向右箭號 2"/>
          <p:cNvSpPr/>
          <p:nvPr/>
        </p:nvSpPr>
        <p:spPr>
          <a:xfrm>
            <a:off x="4008832" y="2131179"/>
            <a:ext cx="767568" cy="569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7" name="文字方塊 96"/>
              <p:cNvSpPr txBox="1"/>
              <p:nvPr/>
            </p:nvSpPr>
            <p:spPr>
              <a:xfrm>
                <a:off x="713316" y="3605866"/>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713316" y="3605866"/>
                <a:ext cx="427874" cy="4308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p:cNvSpPr txBox="1"/>
              <p:nvPr/>
            </p:nvSpPr>
            <p:spPr>
              <a:xfrm>
                <a:off x="722390" y="5213093"/>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22390" y="5213093"/>
                <a:ext cx="436145" cy="430887"/>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8374011" y="3465376"/>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8374011" y="3465376"/>
                <a:ext cx="366639" cy="369332"/>
              </a:xfrm>
              <a:prstGeom prst="rect">
                <a:avLst/>
              </a:prstGeom>
              <a:blipFill rotWithShape="0">
                <a:blip r:embed="rId6"/>
                <a:stretch>
                  <a:fillRect l="-20000" r="-666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p:cNvSpPr txBox="1"/>
              <p:nvPr/>
            </p:nvSpPr>
            <p:spPr>
              <a:xfrm>
                <a:off x="8374011" y="5184833"/>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8374011" y="5184833"/>
                <a:ext cx="373756" cy="369332"/>
              </a:xfrm>
              <a:prstGeom prst="rect">
                <a:avLst/>
              </a:prstGeom>
              <a:blipFill rotWithShape="0">
                <a:blip r:embed="rId7"/>
                <a:stretch>
                  <a:fillRect l="-19672" r="-6557" b="-26667"/>
                </a:stretch>
              </a:blipFill>
            </p:spPr>
            <p:txBody>
              <a:bodyPr/>
              <a:lstStyle/>
              <a:p>
                <a:r>
                  <a:rPr lang="zh-TW" altLang="en-US">
                    <a:noFill/>
                  </a:rPr>
                  <a:t> </a:t>
                </a:r>
              </a:p>
            </p:txBody>
          </p:sp>
        </mc:Fallback>
      </mc:AlternateContent>
      <p:grpSp>
        <p:nvGrpSpPr>
          <p:cNvPr id="111" name="群組 110"/>
          <p:cNvGrpSpPr/>
          <p:nvPr/>
        </p:nvGrpSpPr>
        <p:grpSpPr>
          <a:xfrm>
            <a:off x="2462661" y="3921935"/>
            <a:ext cx="458287" cy="838405"/>
            <a:chOff x="10102194" y="1939763"/>
            <a:chExt cx="458287" cy="838405"/>
          </a:xfrm>
        </p:grpSpPr>
        <p:sp>
          <p:nvSpPr>
            <p:cNvPr id="112" name="矩形 11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3" name="直線單箭頭接點 11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文字方塊 113"/>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15" name="群組 114"/>
          <p:cNvGrpSpPr/>
          <p:nvPr/>
        </p:nvGrpSpPr>
        <p:grpSpPr>
          <a:xfrm>
            <a:off x="2462661" y="5471098"/>
            <a:ext cx="458287" cy="838405"/>
            <a:chOff x="10102194" y="1939763"/>
            <a:chExt cx="458287" cy="838405"/>
          </a:xfrm>
        </p:grpSpPr>
        <p:sp>
          <p:nvSpPr>
            <p:cNvPr id="116" name="矩形 11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7" name="直線單箭頭接點 11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文字方塊 117"/>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07" name="群組 106"/>
          <p:cNvGrpSpPr/>
          <p:nvPr/>
        </p:nvGrpSpPr>
        <p:grpSpPr>
          <a:xfrm>
            <a:off x="547120" y="3467986"/>
            <a:ext cx="3217334" cy="2832850"/>
            <a:chOff x="474133" y="3539067"/>
            <a:chExt cx="3217334" cy="2832850"/>
          </a:xfrm>
        </p:grpSpPr>
        <p:cxnSp>
          <p:nvCxnSpPr>
            <p:cNvPr id="101" name="直線接點 100"/>
            <p:cNvCxnSpPr/>
            <p:nvPr/>
          </p:nvCxnSpPr>
          <p:spPr>
            <a:xfrm>
              <a:off x="474133" y="3539067"/>
              <a:ext cx="32173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flipV="1">
              <a:off x="490410" y="3549034"/>
              <a:ext cx="0" cy="27840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直線接點 103"/>
            <p:cNvCxnSpPr/>
            <p:nvPr/>
          </p:nvCxnSpPr>
          <p:spPr>
            <a:xfrm flipV="1">
              <a:off x="475719" y="3539067"/>
              <a:ext cx="3215748" cy="28328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9" name="群組 118"/>
          <p:cNvGrpSpPr/>
          <p:nvPr/>
        </p:nvGrpSpPr>
        <p:grpSpPr>
          <a:xfrm>
            <a:off x="4712971" y="3915477"/>
            <a:ext cx="458287" cy="838405"/>
            <a:chOff x="10102194" y="1939763"/>
            <a:chExt cx="458287" cy="838405"/>
          </a:xfrm>
        </p:grpSpPr>
        <p:sp>
          <p:nvSpPr>
            <p:cNvPr id="120" name="矩形 11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1" name="直線單箭頭接點 120"/>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23" name="群組 122"/>
          <p:cNvGrpSpPr/>
          <p:nvPr/>
        </p:nvGrpSpPr>
        <p:grpSpPr>
          <a:xfrm>
            <a:off x="4712971" y="5439554"/>
            <a:ext cx="458287" cy="838405"/>
            <a:chOff x="10102194" y="1939763"/>
            <a:chExt cx="458287" cy="838405"/>
          </a:xfrm>
        </p:grpSpPr>
        <p:sp>
          <p:nvSpPr>
            <p:cNvPr id="124" name="矩形 123"/>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5" name="直線單箭頭接點 124"/>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27" name="群組 126"/>
          <p:cNvGrpSpPr/>
          <p:nvPr/>
        </p:nvGrpSpPr>
        <p:grpSpPr>
          <a:xfrm>
            <a:off x="6912909" y="3915477"/>
            <a:ext cx="458287" cy="838405"/>
            <a:chOff x="10102194" y="1939763"/>
            <a:chExt cx="458287" cy="838405"/>
          </a:xfrm>
        </p:grpSpPr>
        <p:sp>
          <p:nvSpPr>
            <p:cNvPr id="128" name="矩形 12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9" name="直線單箭頭接點 12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31" name="群組 130"/>
          <p:cNvGrpSpPr/>
          <p:nvPr/>
        </p:nvGrpSpPr>
        <p:grpSpPr>
          <a:xfrm>
            <a:off x="6901994" y="5439554"/>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36" name="群組 35"/>
          <p:cNvGrpSpPr/>
          <p:nvPr/>
        </p:nvGrpSpPr>
        <p:grpSpPr>
          <a:xfrm>
            <a:off x="5539112" y="1096763"/>
            <a:ext cx="3604888" cy="808425"/>
            <a:chOff x="5592847" y="608587"/>
            <a:chExt cx="3604888" cy="808425"/>
          </a:xfrm>
        </p:grpSpPr>
        <p:grpSp>
          <p:nvGrpSpPr>
            <p:cNvPr id="70" name="群組 69"/>
            <p:cNvGrpSpPr/>
            <p:nvPr/>
          </p:nvGrpSpPr>
          <p:grpSpPr>
            <a:xfrm>
              <a:off x="5592847" y="614411"/>
              <a:ext cx="425117" cy="671513"/>
              <a:chOff x="508960" y="3417283"/>
              <a:chExt cx="425117" cy="671513"/>
            </a:xfrm>
          </p:grpSpPr>
          <p:sp>
            <p:nvSpPr>
              <p:cNvPr id="71" name="矩形 70"/>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8960" y="3522206"/>
                <a:ext cx="425117"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73" name="矩形 72"/>
                <p:cNvSpPr/>
                <p:nvPr/>
              </p:nvSpPr>
              <p:spPr>
                <a:xfrm>
                  <a:off x="6394376" y="60858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p>
                <a:p>
                  <a:pPr algn="ct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oMath>
                    </m:oMathPara>
                  </a14:m>
                  <a:endParaRPr lang="zh-TW" altLang="en-US" sz="2400" dirty="0"/>
                </a:p>
              </p:txBody>
            </p:sp>
          </mc:Choice>
          <mc:Fallback xmlns="">
            <p:sp>
              <p:nvSpPr>
                <p:cNvPr id="73" name="矩形 72"/>
                <p:cNvSpPr>
                  <a:spLocks noRot="1" noChangeAspect="1" noMove="1" noResize="1" noEditPoints="1" noAdjustHandles="1" noChangeArrowheads="1" noChangeShapeType="1" noTextEdit="1"/>
                </p:cNvSpPr>
                <p:nvPr/>
              </p:nvSpPr>
              <p:spPr>
                <a:xfrm>
                  <a:off x="6394376" y="608587"/>
                  <a:ext cx="965905" cy="683158"/>
                </a:xfrm>
                <a:prstGeom prst="rect">
                  <a:avLst/>
                </a:prstGeom>
                <a:blipFill>
                  <a:blip r:embed="rId8"/>
                  <a:stretch>
                    <a:fillRect t="-16814" b="-7080"/>
                  </a:stretch>
                </a:blipFill>
              </p:spPr>
              <p:txBody>
                <a:bodyPr/>
                <a:lstStyle/>
                <a:p>
                  <a:r>
                    <a:rPr lang="zh-TW" altLang="en-US">
                      <a:noFill/>
                    </a:rPr>
                    <a:t> </a:t>
                  </a:r>
                </a:p>
              </p:txBody>
            </p:sp>
          </mc:Fallback>
        </mc:AlternateContent>
        <p:cxnSp>
          <p:nvCxnSpPr>
            <p:cNvPr id="74" name="直線單箭頭接點 73"/>
            <p:cNvCxnSpPr/>
            <p:nvPr/>
          </p:nvCxnSpPr>
          <p:spPr>
            <a:xfrm flipV="1">
              <a:off x="5960032" y="95016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flipV="1">
              <a:off x="7360281" y="94495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7760154" y="614411"/>
              <a:ext cx="431529" cy="671513"/>
              <a:chOff x="505755" y="3417283"/>
              <a:chExt cx="431529" cy="671513"/>
            </a:xfrm>
          </p:grpSpPr>
          <p:sp>
            <p:nvSpPr>
              <p:cNvPr id="77" name="矩形 76"/>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8" name="矩形 77"/>
              <p:cNvSpPr/>
              <p:nvPr/>
            </p:nvSpPr>
            <p:spPr>
              <a:xfrm>
                <a:off x="505755" y="3522206"/>
                <a:ext cx="431529"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79" name="矩形 78"/>
            <p:cNvSpPr/>
            <p:nvPr/>
          </p:nvSpPr>
          <p:spPr>
            <a:xfrm>
              <a:off x="8779800" y="61441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0" name="文字方塊 79"/>
                <p:cNvSpPr txBox="1"/>
                <p:nvPr/>
              </p:nvSpPr>
              <p:spPr>
                <a:xfrm>
                  <a:off x="8779800" y="776419"/>
                  <a:ext cx="4179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8779800" y="776419"/>
                  <a:ext cx="417935" cy="369332"/>
                </a:xfrm>
                <a:prstGeom prst="rect">
                  <a:avLst/>
                </a:prstGeom>
                <a:blipFill>
                  <a:blip r:embed="rId9"/>
                  <a:stretch>
                    <a:fillRect l="-17647" t="-18333" r="-45588" b="-26667"/>
                  </a:stretch>
                </a:blipFill>
              </p:spPr>
              <p:txBody>
                <a:bodyPr/>
                <a:lstStyle/>
                <a:p>
                  <a:r>
                    <a:rPr lang="zh-TW" altLang="en-US">
                      <a:noFill/>
                    </a:rPr>
                    <a:t> </a:t>
                  </a:r>
                </a:p>
              </p:txBody>
            </p:sp>
          </mc:Fallback>
        </mc:AlternateContent>
        <p:sp>
          <p:nvSpPr>
            <p:cNvPr id="81" name="左-右雙向箭號 74"/>
            <p:cNvSpPr/>
            <p:nvPr/>
          </p:nvSpPr>
          <p:spPr>
            <a:xfrm>
              <a:off x="8116025" y="87998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3" name="文字方塊 82"/>
                <p:cNvSpPr txBox="1"/>
                <p:nvPr/>
              </p:nvSpPr>
              <p:spPr>
                <a:xfrm>
                  <a:off x="8263285" y="1047680"/>
                  <a:ext cx="4162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𝑛</m:t>
                            </m:r>
                          </m:sup>
                        </m:sSup>
                      </m:oMath>
                    </m:oMathPara>
                  </a14:m>
                  <a:endParaRPr lang="zh-TW" altLang="en-US" sz="24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8263285" y="1047680"/>
                  <a:ext cx="416203" cy="369332"/>
                </a:xfrm>
                <a:prstGeom prst="rect">
                  <a:avLst/>
                </a:prstGeom>
                <a:blipFill>
                  <a:blip r:embed="rId10"/>
                  <a:stretch>
                    <a:fillRect l="-8824"/>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69080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idx="1"/>
          </p:nvPr>
        </p:nvSpPr>
        <p:spPr>
          <a:xfrm>
            <a:off x="608492" y="261304"/>
            <a:ext cx="3349344" cy="1673225"/>
          </a:xfrm>
        </p:spPr>
        <p:txBody>
          <a:bodyPr>
            <a:normAutofit fontScale="92500"/>
          </a:bodyPr>
          <a:lstStyle/>
          <a:p>
            <a:pPr algn="ctr"/>
            <a:r>
              <a:rPr lang="en-US" altLang="zh-TW" sz="4000" dirty="0"/>
              <a:t>Deep Learning</a:t>
            </a:r>
            <a:br>
              <a:rPr lang="en-US" altLang="zh-TW" sz="4000" dirty="0"/>
            </a:br>
            <a:r>
              <a:rPr lang="en-US" altLang="zh-TW" sz="4000" dirty="0" smtClean="0"/>
              <a:t>Introduction</a:t>
            </a:r>
            <a:endParaRPr lang="zh-TW" altLang="en-US" sz="4000" dirty="0"/>
          </a:p>
        </p:txBody>
      </p:sp>
      <p:sp>
        <p:nvSpPr>
          <p:cNvPr id="5" name="標題 4"/>
          <p:cNvSpPr>
            <a:spLocks noGrp="1"/>
          </p:cNvSpPr>
          <p:nvPr>
            <p:ph type="title"/>
          </p:nvPr>
        </p:nvSpPr>
        <p:spPr/>
        <p:txBody>
          <a:bodyPr/>
          <a:lstStyle/>
          <a:p>
            <a:r>
              <a:rPr lang="en-US" altLang="zh-TW" dirty="0" smtClean="0"/>
              <a:t>The End</a:t>
            </a:r>
            <a:endParaRPr lang="zh-TW" altLang="en-US" dirty="0"/>
          </a:p>
        </p:txBody>
      </p:sp>
      <p:sp>
        <p:nvSpPr>
          <p:cNvPr id="3" name="投影片編號版面配置區 2"/>
          <p:cNvSpPr>
            <a:spLocks noGrp="1"/>
          </p:cNvSpPr>
          <p:nvPr>
            <p:ph type="sldNum" sz="quarter" idx="11"/>
          </p:nvPr>
        </p:nvSpPr>
        <p:spPr/>
        <p:txBody>
          <a:bodyPr>
            <a:normAutofit/>
          </a:bodyPr>
          <a:lstStyle/>
          <a:p>
            <a:fld id="{11B17A80-5412-49C1-BB1F-DF5F29DF2434}" type="slidenum">
              <a:rPr lang="zh-TW" altLang="en-US" smtClean="0"/>
              <a:t>40</a:t>
            </a:fld>
            <a:endParaRPr lang="zh-TW" altLang="en-US"/>
          </a:p>
        </p:txBody>
      </p:sp>
      <p:pic>
        <p:nvPicPr>
          <p:cNvPr id="2" name="圖片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95936" y="620688"/>
            <a:ext cx="4392487" cy="5490609"/>
          </a:xfrm>
          <a:prstGeom prst="rect">
            <a:avLst/>
          </a:prstGeom>
        </p:spPr>
      </p:pic>
    </p:spTree>
    <p:extLst>
      <p:ext uri="{BB962C8B-B14F-4D97-AF65-F5344CB8AC3E}">
        <p14:creationId xmlns:p14="http://schemas.microsoft.com/office/powerpoint/2010/main" val="15685126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Regression</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41</a:t>
            </a:fld>
            <a:endParaRPr lang="zh-TW" altLang="en-US"/>
          </a:p>
        </p:txBody>
      </p:sp>
      <p:sp>
        <p:nvSpPr>
          <p:cNvPr id="4" name="內容版面配置區 3"/>
          <p:cNvSpPr>
            <a:spLocks noGrp="1"/>
          </p:cNvSpPr>
          <p:nvPr>
            <p:ph sz="quarter" idx="1"/>
          </p:nvPr>
        </p:nvSpPr>
        <p:spPr/>
        <p:txBody>
          <a:bodyPr/>
          <a:lstStyle/>
          <a:p>
            <a:endParaRPr lang="zh-TW" altLang="en-US" dirty="0"/>
          </a:p>
        </p:txBody>
      </p:sp>
      <p:pic>
        <p:nvPicPr>
          <p:cNvPr id="5" name="圖片 4"/>
          <p:cNvPicPr>
            <a:picLocks noChangeAspect="1"/>
          </p:cNvPicPr>
          <p:nvPr/>
        </p:nvPicPr>
        <p:blipFill>
          <a:blip r:embed="rId2"/>
          <a:stretch>
            <a:fillRect/>
          </a:stretch>
        </p:blipFill>
        <p:spPr>
          <a:xfrm>
            <a:off x="-36513" y="1484783"/>
            <a:ext cx="5022095" cy="2442653"/>
          </a:xfrm>
          <a:prstGeom prst="rect">
            <a:avLst/>
          </a:prstGeom>
        </p:spPr>
      </p:pic>
      <p:pic>
        <p:nvPicPr>
          <p:cNvPr id="7" name="圖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1096" y="5600087"/>
            <a:ext cx="4536504" cy="1191972"/>
          </a:xfrm>
          <a:prstGeom prst="rect">
            <a:avLst/>
          </a:prstGeom>
        </p:spPr>
      </p:pic>
      <p:pic>
        <p:nvPicPr>
          <p:cNvPr id="8" name="圖片 7"/>
          <p:cNvPicPr>
            <a:picLocks noChangeAspect="1"/>
          </p:cNvPicPr>
          <p:nvPr/>
        </p:nvPicPr>
        <p:blipFill>
          <a:blip r:embed="rId4"/>
          <a:stretch>
            <a:fillRect/>
          </a:stretch>
        </p:blipFill>
        <p:spPr>
          <a:xfrm>
            <a:off x="-89897" y="3811427"/>
            <a:ext cx="4845036" cy="753947"/>
          </a:xfrm>
          <a:prstGeom prst="rect">
            <a:avLst/>
          </a:prstGeom>
        </p:spPr>
      </p:pic>
      <p:pic>
        <p:nvPicPr>
          <p:cNvPr id="9" name="圖片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93731" y="1570804"/>
            <a:ext cx="3728070" cy="3667724"/>
          </a:xfrm>
          <a:prstGeom prst="rect">
            <a:avLst/>
          </a:prstGeom>
        </p:spPr>
      </p:pic>
      <p:sp>
        <p:nvSpPr>
          <p:cNvPr id="11" name="右大括弧 10"/>
          <p:cNvSpPr/>
          <p:nvPr/>
        </p:nvSpPr>
        <p:spPr>
          <a:xfrm>
            <a:off x="4602928" y="1844824"/>
            <a:ext cx="635867" cy="2720550"/>
          </a:xfrm>
          <a:prstGeom prst="rightBrace">
            <a:avLst>
              <a:gd name="adj1" fmla="val 85766"/>
              <a:gd name="adj2" fmla="val 51269"/>
            </a:avLst>
          </a:prstGeom>
          <a:ln w="476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66316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228600"/>
            <a:ext cx="8658544" cy="990600"/>
          </a:xfrm>
        </p:spPr>
        <p:txBody>
          <a:bodyPr>
            <a:normAutofit fontScale="90000"/>
          </a:bodyPr>
          <a:lstStyle/>
          <a:p>
            <a:r>
              <a:rPr lang="en-US" altLang="zh-TW" dirty="0"/>
              <a:t>Mini-Batch=&gt; Batch Normalization</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42</a:t>
            </a:fld>
            <a:endParaRPr lang="zh-TW" altLang="en-US"/>
          </a:p>
        </p:txBody>
      </p:sp>
      <p:sp>
        <p:nvSpPr>
          <p:cNvPr id="4" name="內容版面配置區 3"/>
          <p:cNvSpPr>
            <a:spLocks noGrp="1"/>
          </p:cNvSpPr>
          <p:nvPr>
            <p:ph sz="quarter" idx="1"/>
          </p:nvPr>
        </p:nvSpPr>
        <p:spPr/>
        <p:txBody>
          <a:bodyPr/>
          <a:lstStyle/>
          <a:p>
            <a:endParaRPr lang="zh-TW" altLang="en-US" dirty="0"/>
          </a:p>
        </p:txBody>
      </p:sp>
      <p:pic>
        <p:nvPicPr>
          <p:cNvPr id="10" name="圖片 9"/>
          <p:cNvPicPr>
            <a:picLocks noChangeAspect="1"/>
          </p:cNvPicPr>
          <p:nvPr/>
        </p:nvPicPr>
        <p:blipFill>
          <a:blip r:embed="rId2"/>
          <a:stretch>
            <a:fillRect/>
          </a:stretch>
        </p:blipFill>
        <p:spPr>
          <a:xfrm>
            <a:off x="533400" y="2362027"/>
            <a:ext cx="8086725" cy="3714750"/>
          </a:xfrm>
          <a:prstGeom prst="rect">
            <a:avLst/>
          </a:prstGeom>
        </p:spPr>
      </p:pic>
    </p:spTree>
    <p:extLst>
      <p:ext uri="{BB962C8B-B14F-4D97-AF65-F5344CB8AC3E}">
        <p14:creationId xmlns:p14="http://schemas.microsoft.com/office/powerpoint/2010/main" val="1778400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Regression:</a:t>
            </a:r>
            <a:r>
              <a:rPr lang="zh-TW" altLang="en-US" dirty="0" smtClean="0"/>
              <a:t>提問</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43</a:t>
            </a:fld>
            <a:endParaRPr lang="zh-TW" altLang="en-US"/>
          </a:p>
        </p:txBody>
      </p:sp>
      <p:sp>
        <p:nvSpPr>
          <p:cNvPr id="4" name="內容版面配置區 3"/>
          <p:cNvSpPr>
            <a:spLocks noGrp="1"/>
          </p:cNvSpPr>
          <p:nvPr>
            <p:ph sz="quarter" idx="1"/>
          </p:nvPr>
        </p:nvSpPr>
        <p:spPr>
          <a:xfrm>
            <a:off x="1691680" y="1988840"/>
            <a:ext cx="3887344" cy="4495800"/>
          </a:xfrm>
        </p:spPr>
        <p:txBody>
          <a:bodyPr/>
          <a:lstStyle/>
          <a:p>
            <a:endParaRPr lang="en-US" altLang="zh-TW" dirty="0" smtClean="0"/>
          </a:p>
          <a:p>
            <a:r>
              <a:rPr lang="zh-TW" altLang="en-US" dirty="0" smtClean="0"/>
              <a:t>有</a:t>
            </a:r>
            <a:r>
              <a:rPr lang="en-US" altLang="zh-TW" dirty="0" smtClean="0"/>
              <a:t>noise</a:t>
            </a:r>
          </a:p>
          <a:p>
            <a:endParaRPr lang="en-US" altLang="zh-TW" dirty="0"/>
          </a:p>
          <a:p>
            <a:endParaRPr lang="en-US" altLang="zh-TW" dirty="0" smtClean="0"/>
          </a:p>
          <a:p>
            <a:endParaRPr lang="en-US" altLang="zh-TW" dirty="0"/>
          </a:p>
          <a:p>
            <a:endParaRPr lang="en-US" altLang="zh-TW" dirty="0" smtClean="0"/>
          </a:p>
          <a:p>
            <a:r>
              <a:rPr lang="zh-TW" altLang="en-US" dirty="0" smtClean="0"/>
              <a:t>沒有</a:t>
            </a:r>
            <a:r>
              <a:rPr lang="en-US" altLang="zh-TW" dirty="0" smtClean="0"/>
              <a:t>noise</a:t>
            </a:r>
            <a:endParaRPr lang="zh-TW" altLang="en-US" dirty="0"/>
          </a:p>
        </p:txBody>
      </p:sp>
      <p:pic>
        <p:nvPicPr>
          <p:cNvPr id="6" name="圖片 5"/>
          <p:cNvPicPr>
            <a:picLocks noChangeAspect="1"/>
          </p:cNvPicPr>
          <p:nvPr/>
        </p:nvPicPr>
        <p:blipFill>
          <a:blip r:embed="rId2"/>
          <a:stretch>
            <a:fillRect/>
          </a:stretch>
        </p:blipFill>
        <p:spPr>
          <a:xfrm>
            <a:off x="4499992" y="1548777"/>
            <a:ext cx="3039392" cy="4796105"/>
          </a:xfrm>
          <a:prstGeom prst="rect">
            <a:avLst/>
          </a:prstGeom>
        </p:spPr>
      </p:pic>
    </p:spTree>
    <p:extLst>
      <p:ext uri="{BB962C8B-B14F-4D97-AF65-F5344CB8AC3E}">
        <p14:creationId xmlns:p14="http://schemas.microsoft.com/office/powerpoint/2010/main" val="389947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Regression</a:t>
            </a:r>
            <a:endParaRPr lang="zh-TW" altLang="en-US" dirty="0"/>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44</a:t>
            </a:fld>
            <a:endParaRPr lang="zh-TW" altLang="en-US"/>
          </a:p>
        </p:txBody>
      </p:sp>
      <p:sp>
        <p:nvSpPr>
          <p:cNvPr id="4" name="內容版面配置區 3"/>
          <p:cNvSpPr>
            <a:spLocks noGrp="1"/>
          </p:cNvSpPr>
          <p:nvPr>
            <p:ph sz="quarter" idx="1"/>
          </p:nvPr>
        </p:nvSpPr>
        <p:spPr/>
        <p:txBody>
          <a:bodyPr>
            <a:normAutofit/>
          </a:bodyPr>
          <a:lstStyle/>
          <a:p>
            <a:r>
              <a:rPr lang="en-US" altLang="zh-TW" sz="2000" dirty="0"/>
              <a:t>https://www.cs.cmu.edu/~schneide/tut5/node42.html</a:t>
            </a:r>
            <a:endParaRPr lang="zh-TW" altLang="en-US" sz="2000" dirty="0"/>
          </a:p>
        </p:txBody>
      </p:sp>
      <p:pic>
        <p:nvPicPr>
          <p:cNvPr id="5" name="圖片 4"/>
          <p:cNvPicPr>
            <a:picLocks noChangeAspect="1"/>
          </p:cNvPicPr>
          <p:nvPr/>
        </p:nvPicPr>
        <p:blipFill>
          <a:blip r:embed="rId3"/>
          <a:stretch>
            <a:fillRect/>
          </a:stretch>
        </p:blipFill>
        <p:spPr>
          <a:xfrm>
            <a:off x="755576" y="2204864"/>
            <a:ext cx="6638925" cy="4162425"/>
          </a:xfrm>
          <a:prstGeom prst="rect">
            <a:avLst/>
          </a:prstGeom>
        </p:spPr>
      </p:pic>
    </p:spTree>
    <p:extLst>
      <p:ext uri="{BB962C8B-B14F-4D97-AF65-F5344CB8AC3E}">
        <p14:creationId xmlns:p14="http://schemas.microsoft.com/office/powerpoint/2010/main" val="3267601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Cross Validation</a:t>
            </a:r>
            <a:endParaRPr lang="zh-TW" altLang="en-US" dirty="0"/>
          </a:p>
        </p:txBody>
      </p:sp>
      <p:sp>
        <p:nvSpPr>
          <p:cNvPr id="3" name="內容版面配置區 2"/>
          <p:cNvSpPr>
            <a:spLocks noGrp="1"/>
          </p:cNvSpPr>
          <p:nvPr>
            <p:ph sz="quarter" idx="1"/>
          </p:nvPr>
        </p:nvSpPr>
        <p:spPr/>
        <p:txBody>
          <a:bodyPr/>
          <a:lstStyle/>
          <a:p>
            <a:r>
              <a:rPr lang="en-US" altLang="zh-TW" dirty="0" smtClean="0"/>
              <a:t>K-fold validation</a:t>
            </a:r>
            <a:endParaRPr lang="zh-TW" altLang="en-US" dirty="0"/>
          </a:p>
        </p:txBody>
      </p:sp>
      <p:grpSp>
        <p:nvGrpSpPr>
          <p:cNvPr id="6" name="群組 5"/>
          <p:cNvGrpSpPr/>
          <p:nvPr/>
        </p:nvGrpSpPr>
        <p:grpSpPr>
          <a:xfrm>
            <a:off x="1115616" y="2499736"/>
            <a:ext cx="7361392" cy="3984104"/>
            <a:chOff x="2051720" y="2492896"/>
            <a:chExt cx="5010150" cy="2711574"/>
          </a:xfrm>
        </p:grpSpPr>
        <p:pic>
          <p:nvPicPr>
            <p:cNvPr id="1026" name="Picture 2" descr="https://upload.wikimedia.org/wikipedia/commons/f/f2/K-fold_cross_validation.jpg"/>
            <p:cNvPicPr>
              <a:picLocks noChangeAspect="1" noChangeArrowheads="1"/>
            </p:cNvPicPr>
            <p:nvPr/>
          </p:nvPicPr>
          <p:blipFill>
            <a:blip r:embed="rId2" cstate="print"/>
            <a:srcRect/>
            <a:stretch>
              <a:fillRect/>
            </a:stretch>
          </p:blipFill>
          <p:spPr bwMode="auto">
            <a:xfrm>
              <a:off x="2051720" y="2492896"/>
              <a:ext cx="5010150" cy="2495550"/>
            </a:xfrm>
            <a:prstGeom prst="rect">
              <a:avLst/>
            </a:prstGeom>
            <a:noFill/>
          </p:spPr>
        </p:pic>
        <p:sp>
          <p:nvSpPr>
            <p:cNvPr id="5" name="矩形 4"/>
            <p:cNvSpPr/>
            <p:nvPr/>
          </p:nvSpPr>
          <p:spPr>
            <a:xfrm>
              <a:off x="3141176" y="4988446"/>
              <a:ext cx="3096344" cy="216024"/>
            </a:xfrm>
            <a:prstGeom prst="rect">
              <a:avLst/>
            </a:prstGeom>
          </p:spPr>
          <p:txBody>
            <a:bodyPr wrap="square">
              <a:spAutoFit/>
            </a:bodyPr>
            <a:lstStyle/>
            <a:p>
              <a:r>
                <a:rPr lang="en-US" altLang="zh-TW" sz="800" dirty="0" smtClean="0"/>
                <a:t>https://commons.wikimedia.org/wiki/File:K-fold_cross_validation.jpg</a:t>
              </a:r>
              <a:endParaRPr lang="zh-TW" altLang="en-US" sz="800" dirty="0"/>
            </a:p>
          </p:txBody>
        </p:sp>
      </p:grpSp>
      <p:sp>
        <p:nvSpPr>
          <p:cNvPr id="4" name="投影片編號版面配置區 3"/>
          <p:cNvSpPr>
            <a:spLocks noGrp="1"/>
          </p:cNvSpPr>
          <p:nvPr>
            <p:ph type="sldNum" sz="quarter" idx="12"/>
          </p:nvPr>
        </p:nvSpPr>
        <p:spPr/>
        <p:txBody>
          <a:bodyPr>
            <a:normAutofit fontScale="85000" lnSpcReduction="20000"/>
          </a:bodyPr>
          <a:lstStyle/>
          <a:p>
            <a:fld id="{11B17A80-5412-49C1-BB1F-DF5F29DF2434}" type="slidenum">
              <a:rPr lang="zh-TW" altLang="en-US" smtClean="0"/>
              <a:t>45</a:t>
            </a:fld>
            <a:endParaRPr lang="zh-TW" altLang="en-US"/>
          </a:p>
        </p:txBody>
      </p:sp>
    </p:spTree>
    <p:extLst>
      <p:ext uri="{BB962C8B-B14F-4D97-AF65-F5344CB8AC3E}">
        <p14:creationId xmlns:p14="http://schemas.microsoft.com/office/powerpoint/2010/main" val="2034651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Cross Validation</a:t>
            </a:r>
            <a:endParaRPr lang="zh-TW" altLang="en-US" dirty="0"/>
          </a:p>
        </p:txBody>
      </p:sp>
      <p:sp>
        <p:nvSpPr>
          <p:cNvPr id="3" name="內容版面配置區 2"/>
          <p:cNvSpPr>
            <a:spLocks noGrp="1"/>
          </p:cNvSpPr>
          <p:nvPr>
            <p:ph sz="quarter" idx="1"/>
          </p:nvPr>
        </p:nvSpPr>
        <p:spPr/>
        <p:txBody>
          <a:bodyPr/>
          <a:lstStyle/>
          <a:p>
            <a:r>
              <a:rPr lang="en-US" altLang="zh-TW" dirty="0" smtClean="0"/>
              <a:t>4-fold validation</a:t>
            </a:r>
            <a:endParaRPr lang="zh-TW" altLang="en-US" dirty="0"/>
          </a:p>
        </p:txBody>
      </p:sp>
      <p:grpSp>
        <p:nvGrpSpPr>
          <p:cNvPr id="6" name="群組 5"/>
          <p:cNvGrpSpPr/>
          <p:nvPr/>
        </p:nvGrpSpPr>
        <p:grpSpPr>
          <a:xfrm>
            <a:off x="2051720" y="2204864"/>
            <a:ext cx="5536678" cy="4529649"/>
            <a:chOff x="2051720" y="1700808"/>
            <a:chExt cx="5536678" cy="4529649"/>
          </a:xfrm>
        </p:grpSpPr>
        <p:pic>
          <p:nvPicPr>
            <p:cNvPr id="6146" name="Picture 2" descr="https://upload.wikimedia.org/wikipedia/commons/1/18/Esquema_castell%C3%A0.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51720" y="1700808"/>
              <a:ext cx="5536678" cy="4213597"/>
            </a:xfrm>
            <a:prstGeom prst="rect">
              <a:avLst/>
            </a:prstGeom>
            <a:noFill/>
          </p:spPr>
        </p:pic>
        <p:sp>
          <p:nvSpPr>
            <p:cNvPr id="5" name="矩形 4"/>
            <p:cNvSpPr/>
            <p:nvPr/>
          </p:nvSpPr>
          <p:spPr>
            <a:xfrm>
              <a:off x="3131840" y="6015013"/>
              <a:ext cx="3384376" cy="215444"/>
            </a:xfrm>
            <a:prstGeom prst="rect">
              <a:avLst/>
            </a:prstGeom>
          </p:spPr>
          <p:txBody>
            <a:bodyPr wrap="square">
              <a:spAutoFit/>
            </a:bodyPr>
            <a:lstStyle/>
            <a:p>
              <a:r>
                <a:rPr lang="en-US" altLang="zh-TW" sz="800" dirty="0" smtClean="0"/>
                <a:t>https://commons.wikimedia.org/wiki/File%3AEsquema_castell%C3%A0.jpg</a:t>
              </a:r>
              <a:endParaRPr lang="zh-TW" altLang="en-US" sz="800" dirty="0"/>
            </a:p>
          </p:txBody>
        </p:sp>
      </p:grpSp>
      <p:sp>
        <p:nvSpPr>
          <p:cNvPr id="4" name="投影片編號版面配置區 3"/>
          <p:cNvSpPr>
            <a:spLocks noGrp="1"/>
          </p:cNvSpPr>
          <p:nvPr>
            <p:ph type="sldNum" sz="quarter" idx="12"/>
          </p:nvPr>
        </p:nvSpPr>
        <p:spPr/>
        <p:txBody>
          <a:bodyPr>
            <a:normAutofit fontScale="85000" lnSpcReduction="20000"/>
          </a:bodyPr>
          <a:lstStyle/>
          <a:p>
            <a:fld id="{11B17A80-5412-49C1-BB1F-DF5F29DF2434}" type="slidenum">
              <a:rPr lang="zh-TW" altLang="en-US" smtClean="0"/>
              <a:t>46</a:t>
            </a:fld>
            <a:endParaRPr lang="zh-TW" altLang="en-US"/>
          </a:p>
        </p:txBody>
      </p:sp>
      <p:pic>
        <p:nvPicPr>
          <p:cNvPr id="7" name="圖片 6"/>
          <p:cNvPicPr>
            <a:picLocks noChangeAspect="1"/>
          </p:cNvPicPr>
          <p:nvPr/>
        </p:nvPicPr>
        <p:blipFill>
          <a:blip r:embed="rId4"/>
          <a:stretch>
            <a:fillRect/>
          </a:stretch>
        </p:blipFill>
        <p:spPr>
          <a:xfrm>
            <a:off x="7817795" y="5724310"/>
            <a:ext cx="1209675" cy="628650"/>
          </a:xfrm>
          <a:prstGeom prst="rect">
            <a:avLst/>
          </a:prstGeom>
        </p:spPr>
      </p:pic>
      <p:cxnSp>
        <p:nvCxnSpPr>
          <p:cNvPr id="9" name="直線單箭頭接點 8"/>
          <p:cNvCxnSpPr>
            <a:endCxn id="7" idx="1"/>
          </p:cNvCxnSpPr>
          <p:nvPr/>
        </p:nvCxnSpPr>
        <p:spPr>
          <a:xfrm>
            <a:off x="5724128" y="6038635"/>
            <a:ext cx="209366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07504" y="3140968"/>
            <a:ext cx="184731" cy="369332"/>
          </a:xfrm>
          <a:prstGeom prst="rect">
            <a:avLst/>
          </a:prstGeom>
          <a:noFill/>
        </p:spPr>
        <p:txBody>
          <a:bodyPr wrap="none" rtlCol="0">
            <a:spAutoFit/>
          </a:bodyPr>
          <a:lstStyle/>
          <a:p>
            <a:endParaRPr lang="zh-TW" altLang="en-US" dirty="0"/>
          </a:p>
        </p:txBody>
      </p:sp>
      <p:sp>
        <p:nvSpPr>
          <p:cNvPr id="10" name="文字方塊 9"/>
          <p:cNvSpPr txBox="1"/>
          <p:nvPr/>
        </p:nvSpPr>
        <p:spPr>
          <a:xfrm>
            <a:off x="0" y="2884008"/>
            <a:ext cx="2228495" cy="1384995"/>
          </a:xfrm>
          <a:prstGeom prst="rect">
            <a:avLst/>
          </a:prstGeom>
          <a:noFill/>
        </p:spPr>
        <p:txBody>
          <a:bodyPr wrap="none" rtlCol="0">
            <a:spAutoFit/>
          </a:bodyPr>
          <a:lstStyle/>
          <a:p>
            <a:r>
              <a:rPr lang="en-US" altLang="zh-TW" sz="1400" dirty="0" err="1"/>
              <a:t>Evaluación</a:t>
            </a:r>
            <a:r>
              <a:rPr lang="en-US" altLang="zh-TW" sz="1400" dirty="0"/>
              <a:t> = </a:t>
            </a:r>
            <a:r>
              <a:rPr lang="en-US" altLang="zh-TW" sz="1400" dirty="0" smtClean="0"/>
              <a:t>Evaluation</a:t>
            </a:r>
          </a:p>
          <a:p>
            <a:r>
              <a:rPr lang="en-US" altLang="zh-TW" sz="1400" dirty="0" smtClean="0"/>
              <a:t>Media  </a:t>
            </a:r>
            <a:r>
              <a:rPr lang="en-US" altLang="zh-TW" sz="1400" dirty="0"/>
              <a:t>= </a:t>
            </a:r>
            <a:r>
              <a:rPr lang="en-US" altLang="zh-TW" sz="1400" dirty="0" smtClean="0"/>
              <a:t>Mean</a:t>
            </a:r>
          </a:p>
          <a:p>
            <a:r>
              <a:rPr lang="es-ES" altLang="zh-TW" sz="1400" dirty="0" smtClean="0"/>
              <a:t>Clasificación </a:t>
            </a:r>
            <a:r>
              <a:rPr lang="es-ES" altLang="zh-TW" sz="1400" dirty="0"/>
              <a:t>= </a:t>
            </a:r>
            <a:r>
              <a:rPr lang="es-ES" altLang="zh-TW" sz="1400" dirty="0" smtClean="0"/>
              <a:t>Classification</a:t>
            </a:r>
          </a:p>
          <a:p>
            <a:r>
              <a:rPr lang="es-ES" altLang="zh-TW" sz="1400" dirty="0"/>
              <a:t>Prueba = Proof</a:t>
            </a:r>
          </a:p>
          <a:p>
            <a:r>
              <a:rPr lang="es-ES" altLang="zh-TW" sz="1400" dirty="0"/>
              <a:t>Entrenamiento = Training</a:t>
            </a:r>
          </a:p>
          <a:p>
            <a:r>
              <a:rPr lang="es-ES" altLang="zh-TW" sz="1400" dirty="0"/>
              <a:t>Datos = Data</a:t>
            </a:r>
            <a:endParaRPr lang="zh-TW" altLang="en-US" sz="1400" dirty="0"/>
          </a:p>
        </p:txBody>
      </p:sp>
    </p:spTree>
    <p:extLst>
      <p:ext uri="{BB962C8B-B14F-4D97-AF65-F5344CB8AC3E}">
        <p14:creationId xmlns:p14="http://schemas.microsoft.com/office/powerpoint/2010/main" val="1835739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t>47</a:t>
            </a:fld>
            <a:endParaRPr lang="zh-TW" altLang="en-US"/>
          </a:p>
        </p:txBody>
      </p:sp>
      <p:sp>
        <p:nvSpPr>
          <p:cNvPr id="4" name="內容版面配置區 3"/>
          <p:cNvSpPr>
            <a:spLocks noGrp="1"/>
          </p:cNvSpPr>
          <p:nvPr>
            <p:ph sz="quarter" idx="1"/>
          </p:nvPr>
        </p:nvSpPr>
        <p:spPr/>
        <p:txBody>
          <a:bodyPr/>
          <a:lstStyle/>
          <a:p>
            <a:endParaRPr lang="zh-TW" altLang="en-US"/>
          </a:p>
        </p:txBody>
      </p:sp>
    </p:spTree>
    <p:extLst>
      <p:ext uri="{BB962C8B-B14F-4D97-AF65-F5344CB8AC3E}">
        <p14:creationId xmlns:p14="http://schemas.microsoft.com/office/powerpoint/2010/main" val="235276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6700" y="266699"/>
            <a:ext cx="8153400" cy="990600"/>
          </a:xfrm>
        </p:spPr>
        <p:txBody>
          <a:bodyPr>
            <a:normAutofit/>
          </a:bodyPr>
          <a:lstStyle/>
          <a:p>
            <a:r>
              <a:rPr lang="en-US" altLang="zh-TW" sz="3600" dirty="0" smtClean="0">
                <a:ea typeface="標楷體" panose="03000509000000000000" pitchFamily="65" charset="-120"/>
              </a:rPr>
              <a:t>CUDA</a:t>
            </a:r>
            <a:r>
              <a:rPr lang="zh-TW" altLang="en-US" sz="3600" dirty="0" smtClean="0">
                <a:ea typeface="標楷體" panose="03000509000000000000" pitchFamily="65" charset="-120"/>
              </a:rPr>
              <a:t> </a:t>
            </a:r>
            <a:r>
              <a:rPr lang="en-US" altLang="zh-TW" sz="3600" dirty="0" smtClean="0">
                <a:ea typeface="標楷體" panose="03000509000000000000" pitchFamily="65" charset="-120"/>
              </a:rPr>
              <a:t>(GPU</a:t>
            </a:r>
            <a:r>
              <a:rPr lang="zh-TW" altLang="en-US" sz="3600" dirty="0" smtClean="0">
                <a:ea typeface="標楷體" panose="03000509000000000000" pitchFamily="65" charset="-120"/>
              </a:rPr>
              <a:t>運算</a:t>
            </a:r>
            <a:r>
              <a:rPr lang="en-US" altLang="zh-TW" sz="3600" dirty="0" smtClean="0">
                <a:ea typeface="標楷體" panose="03000509000000000000" pitchFamily="65" charset="-120"/>
              </a:rPr>
              <a:t>)</a:t>
            </a:r>
            <a:r>
              <a:rPr lang="zh-TW" altLang="en-US" sz="3600" dirty="0">
                <a:ea typeface="標楷體" panose="03000509000000000000" pitchFamily="65" charset="-120"/>
              </a:rPr>
              <a:t>輔</a:t>
            </a:r>
            <a:r>
              <a:rPr lang="zh-TW" altLang="en-US" sz="3600" dirty="0" smtClean="0">
                <a:ea typeface="標楷體" panose="03000509000000000000" pitchFamily="65" charset="-120"/>
              </a:rPr>
              <a:t>助</a:t>
            </a:r>
            <a:r>
              <a:rPr lang="en-US" altLang="zh-TW" sz="3600" dirty="0" smtClean="0">
                <a:ea typeface="標楷體" panose="03000509000000000000" pitchFamily="65" charset="-120"/>
              </a:rPr>
              <a:t>Deep Learning</a:t>
            </a:r>
            <a:endParaRPr lang="zh-TW" altLang="en-US" sz="3600" dirty="0">
              <a:ea typeface="標楷體" panose="03000509000000000000" pitchFamily="65" charset="-120"/>
            </a:endParaRPr>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ea typeface="標楷體" panose="03000509000000000000" pitchFamily="65" charset="-120"/>
              </a:rPr>
              <a:t>48</a:t>
            </a:fld>
            <a:endParaRPr lang="zh-TW" altLang="en-US">
              <a:ea typeface="標楷體" panose="03000509000000000000" pitchFamily="65" charset="-120"/>
            </a:endParaRPr>
          </a:p>
        </p:txBody>
      </p:sp>
      <p:sp>
        <p:nvSpPr>
          <p:cNvPr id="4" name="內容版面配置區 3"/>
          <p:cNvSpPr>
            <a:spLocks noGrp="1"/>
          </p:cNvSpPr>
          <p:nvPr>
            <p:ph sz="quarter" idx="1"/>
          </p:nvPr>
        </p:nvSpPr>
        <p:spPr>
          <a:xfrm>
            <a:off x="4716016" y="1178744"/>
            <a:ext cx="4824536" cy="380602"/>
          </a:xfrm>
        </p:spPr>
        <p:txBody>
          <a:bodyPr>
            <a:normAutofit lnSpcReduction="10000"/>
          </a:bodyPr>
          <a:lstStyle/>
          <a:p>
            <a:r>
              <a:rPr lang="en-US" altLang="zh-TW" sz="2000" dirty="0" smtClean="0">
                <a:ea typeface="標楷體" panose="03000509000000000000" pitchFamily="65" charset="-120"/>
              </a:rPr>
              <a:t>http://</a:t>
            </a:r>
            <a:r>
              <a:rPr lang="en-US" altLang="zh-TW" sz="2000" dirty="0">
                <a:ea typeface="標楷體" panose="03000509000000000000" pitchFamily="65" charset="-120"/>
              </a:rPr>
              <a:t>www2.kimicat.com/ </a:t>
            </a:r>
            <a:r>
              <a:rPr lang="en-US" altLang="zh-TW" sz="2000" dirty="0" err="1">
                <a:ea typeface="標楷體" panose="03000509000000000000" pitchFamily="65" charset="-120"/>
              </a:rPr>
              <a:t>cuda</a:t>
            </a:r>
            <a:r>
              <a:rPr lang="zh-TW" altLang="en-US" sz="2000" dirty="0">
                <a:ea typeface="標楷體" panose="03000509000000000000" pitchFamily="65" charset="-120"/>
              </a:rPr>
              <a:t>簡介</a:t>
            </a:r>
          </a:p>
        </p:txBody>
      </p:sp>
      <p:pic>
        <p:nvPicPr>
          <p:cNvPr id="8" name="圖片 7"/>
          <p:cNvPicPr>
            <a:picLocks noChangeAspect="1"/>
          </p:cNvPicPr>
          <p:nvPr/>
        </p:nvPicPr>
        <p:blipFill>
          <a:blip r:embed="rId3"/>
          <a:stretch>
            <a:fillRect/>
          </a:stretch>
        </p:blipFill>
        <p:spPr>
          <a:xfrm>
            <a:off x="425028" y="4540573"/>
            <a:ext cx="7658100" cy="2324100"/>
          </a:xfrm>
          <a:prstGeom prst="rect">
            <a:avLst/>
          </a:prstGeom>
        </p:spPr>
      </p:pic>
      <p:pic>
        <p:nvPicPr>
          <p:cNvPr id="5" name="圖片 4"/>
          <p:cNvPicPr>
            <a:picLocks noChangeAspect="1"/>
          </p:cNvPicPr>
          <p:nvPr/>
        </p:nvPicPr>
        <p:blipFill rotWithShape="1">
          <a:blip r:embed="rId4"/>
          <a:srcRect t="5536"/>
          <a:stretch/>
        </p:blipFill>
        <p:spPr>
          <a:xfrm>
            <a:off x="1979711" y="1744665"/>
            <a:ext cx="4548733" cy="2857439"/>
          </a:xfrm>
          <a:prstGeom prst="rect">
            <a:avLst/>
          </a:prstGeom>
        </p:spPr>
      </p:pic>
      <p:sp>
        <p:nvSpPr>
          <p:cNvPr id="9" name="文字方塊 8"/>
          <p:cNvSpPr txBox="1"/>
          <p:nvPr/>
        </p:nvSpPr>
        <p:spPr>
          <a:xfrm>
            <a:off x="3803340" y="3429000"/>
            <a:ext cx="1080120" cy="369332"/>
          </a:xfrm>
          <a:prstGeom prst="rect">
            <a:avLst/>
          </a:prstGeom>
          <a:noFill/>
        </p:spPr>
        <p:txBody>
          <a:bodyPr wrap="square" rtlCol="0">
            <a:spAutoFit/>
          </a:bodyPr>
          <a:lstStyle/>
          <a:p>
            <a:r>
              <a:rPr lang="en-US" altLang="zh-TW" dirty="0" smtClean="0">
                <a:ea typeface="標楷體" panose="03000509000000000000" pitchFamily="65" charset="-120"/>
              </a:rPr>
              <a:t>PCI-E</a:t>
            </a:r>
            <a:endParaRPr lang="zh-TW" altLang="en-US" dirty="0">
              <a:ea typeface="標楷體" panose="03000509000000000000" pitchFamily="65" charset="-120"/>
            </a:endParaRPr>
          </a:p>
        </p:txBody>
      </p:sp>
    </p:spTree>
    <p:extLst>
      <p:ext uri="{BB962C8B-B14F-4D97-AF65-F5344CB8AC3E}">
        <p14:creationId xmlns:p14="http://schemas.microsoft.com/office/powerpoint/2010/main" val="1913694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6700" y="266699"/>
            <a:ext cx="8153400" cy="990600"/>
          </a:xfrm>
        </p:spPr>
        <p:txBody>
          <a:bodyPr>
            <a:normAutofit/>
          </a:bodyPr>
          <a:lstStyle/>
          <a:p>
            <a:r>
              <a:rPr lang="en-US" altLang="zh-TW" sz="3600" dirty="0" smtClean="0">
                <a:ea typeface="標楷體" panose="03000509000000000000" pitchFamily="65" charset="-120"/>
              </a:rPr>
              <a:t>CUDA</a:t>
            </a:r>
            <a:r>
              <a:rPr lang="zh-TW" altLang="en-US" sz="3600" dirty="0" smtClean="0">
                <a:ea typeface="標楷體" panose="03000509000000000000" pitchFamily="65" charset="-120"/>
              </a:rPr>
              <a:t> </a:t>
            </a:r>
            <a:r>
              <a:rPr lang="en-US" altLang="zh-TW" sz="3600" dirty="0" smtClean="0">
                <a:ea typeface="標楷體" panose="03000509000000000000" pitchFamily="65" charset="-120"/>
              </a:rPr>
              <a:t>(GPU</a:t>
            </a:r>
            <a:r>
              <a:rPr lang="zh-TW" altLang="en-US" sz="3600" dirty="0" smtClean="0">
                <a:ea typeface="標楷體" panose="03000509000000000000" pitchFamily="65" charset="-120"/>
              </a:rPr>
              <a:t>運算</a:t>
            </a:r>
            <a:r>
              <a:rPr lang="en-US" altLang="zh-TW" sz="3600" dirty="0" smtClean="0">
                <a:ea typeface="標楷體" panose="03000509000000000000" pitchFamily="65" charset="-120"/>
              </a:rPr>
              <a:t>)</a:t>
            </a:r>
            <a:r>
              <a:rPr lang="zh-TW" altLang="en-US" sz="3600" dirty="0">
                <a:ea typeface="標楷體" panose="03000509000000000000" pitchFamily="65" charset="-120"/>
              </a:rPr>
              <a:t>輔</a:t>
            </a:r>
            <a:r>
              <a:rPr lang="zh-TW" altLang="en-US" sz="3600" dirty="0" smtClean="0">
                <a:ea typeface="標楷體" panose="03000509000000000000" pitchFamily="65" charset="-120"/>
              </a:rPr>
              <a:t>助</a:t>
            </a:r>
            <a:r>
              <a:rPr lang="en-US" altLang="zh-TW" sz="3600" dirty="0" smtClean="0">
                <a:ea typeface="標楷體" panose="03000509000000000000" pitchFamily="65" charset="-120"/>
              </a:rPr>
              <a:t>Deep Learning</a:t>
            </a:r>
            <a:endParaRPr lang="zh-TW" altLang="en-US" sz="3600" dirty="0">
              <a:ea typeface="標楷體" panose="03000509000000000000" pitchFamily="65" charset="-120"/>
            </a:endParaRPr>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ea typeface="標楷體" panose="03000509000000000000" pitchFamily="65" charset="-120"/>
              </a:rPr>
              <a:t>49</a:t>
            </a:fld>
            <a:endParaRPr lang="zh-TW" altLang="en-US">
              <a:ea typeface="標楷體" panose="03000509000000000000" pitchFamily="65" charset="-120"/>
            </a:endParaRPr>
          </a:p>
        </p:txBody>
      </p:sp>
      <p:sp>
        <p:nvSpPr>
          <p:cNvPr id="4" name="內容版面配置區 3"/>
          <p:cNvSpPr>
            <a:spLocks noGrp="1"/>
          </p:cNvSpPr>
          <p:nvPr>
            <p:ph sz="quarter" idx="1"/>
          </p:nvPr>
        </p:nvSpPr>
        <p:spPr>
          <a:xfrm>
            <a:off x="244640" y="4797152"/>
            <a:ext cx="5839528" cy="1820762"/>
          </a:xfrm>
        </p:spPr>
        <p:txBody>
          <a:bodyPr>
            <a:normAutofit fontScale="85000" lnSpcReduction="10000"/>
          </a:bodyPr>
          <a:lstStyle/>
          <a:p>
            <a:r>
              <a:rPr lang="zh-TW" altLang="en-US" dirty="0">
                <a:ea typeface="標楷體" panose="03000509000000000000" pitchFamily="65" charset="-120"/>
              </a:rPr>
              <a:t>在 </a:t>
            </a:r>
            <a:r>
              <a:rPr lang="en-US" altLang="zh-TW" dirty="0">
                <a:ea typeface="標楷體" panose="03000509000000000000" pitchFamily="65" charset="-120"/>
              </a:rPr>
              <a:t>CUDA </a:t>
            </a:r>
            <a:r>
              <a:rPr lang="zh-TW" altLang="en-US" dirty="0">
                <a:ea typeface="標楷體" panose="03000509000000000000" pitchFamily="65" charset="-120"/>
              </a:rPr>
              <a:t>架構下，顯示晶片執行時的最小單位是 </a:t>
            </a:r>
            <a:r>
              <a:rPr lang="en-US" altLang="zh-TW" b="1" dirty="0">
                <a:ea typeface="標楷體" panose="03000509000000000000" pitchFamily="65" charset="-120"/>
              </a:rPr>
              <a:t>thread</a:t>
            </a:r>
            <a:r>
              <a:rPr lang="zh-TW" altLang="en-US" dirty="0">
                <a:ea typeface="標楷體" panose="03000509000000000000" pitchFamily="65" charset="-120"/>
              </a:rPr>
              <a:t>。數個 </a:t>
            </a:r>
            <a:r>
              <a:rPr lang="en-US" altLang="zh-TW" dirty="0">
                <a:ea typeface="標楷體" panose="03000509000000000000" pitchFamily="65" charset="-120"/>
              </a:rPr>
              <a:t>thread </a:t>
            </a:r>
            <a:r>
              <a:rPr lang="zh-TW" altLang="en-US" dirty="0">
                <a:ea typeface="標楷體" panose="03000509000000000000" pitchFamily="65" charset="-120"/>
              </a:rPr>
              <a:t>可以組成一個 </a:t>
            </a:r>
            <a:r>
              <a:rPr lang="en-US" altLang="zh-TW" b="1" dirty="0">
                <a:ea typeface="標楷體" panose="03000509000000000000" pitchFamily="65" charset="-120"/>
              </a:rPr>
              <a:t>block</a:t>
            </a:r>
            <a:r>
              <a:rPr lang="zh-TW" altLang="en-US" dirty="0">
                <a:ea typeface="標楷體" panose="03000509000000000000" pitchFamily="65" charset="-120"/>
              </a:rPr>
              <a:t>。一個 </a:t>
            </a:r>
            <a:r>
              <a:rPr lang="en-US" altLang="zh-TW" dirty="0">
                <a:ea typeface="標楷體" panose="03000509000000000000" pitchFamily="65" charset="-120"/>
              </a:rPr>
              <a:t>block </a:t>
            </a:r>
            <a:r>
              <a:rPr lang="zh-TW" altLang="en-US" dirty="0">
                <a:ea typeface="標楷體" panose="03000509000000000000" pitchFamily="65" charset="-120"/>
              </a:rPr>
              <a:t>中的 </a:t>
            </a:r>
            <a:r>
              <a:rPr lang="en-US" altLang="zh-TW" dirty="0">
                <a:ea typeface="標楷體" panose="03000509000000000000" pitchFamily="65" charset="-120"/>
              </a:rPr>
              <a:t>thread </a:t>
            </a:r>
            <a:r>
              <a:rPr lang="zh-TW" altLang="en-US" dirty="0">
                <a:ea typeface="標楷體" panose="03000509000000000000" pitchFamily="65" charset="-120"/>
              </a:rPr>
              <a:t>能存取同一塊共用的記憶體，而且可以快速進行同步的動作。</a:t>
            </a:r>
            <a:endParaRPr lang="zh-TW" altLang="en-US" sz="2000" dirty="0">
              <a:ea typeface="標楷體" panose="03000509000000000000" pitchFamily="65" charset="-120"/>
            </a:endParaRPr>
          </a:p>
        </p:txBody>
      </p:sp>
      <p:pic>
        <p:nvPicPr>
          <p:cNvPr id="5" name="圖片 4"/>
          <p:cNvPicPr>
            <a:picLocks noChangeAspect="1"/>
          </p:cNvPicPr>
          <p:nvPr/>
        </p:nvPicPr>
        <p:blipFill>
          <a:blip r:embed="rId3"/>
          <a:stretch>
            <a:fillRect/>
          </a:stretch>
        </p:blipFill>
        <p:spPr>
          <a:xfrm>
            <a:off x="292208" y="1844824"/>
            <a:ext cx="4223026" cy="2808312"/>
          </a:xfrm>
          <a:prstGeom prst="rect">
            <a:avLst/>
          </a:prstGeom>
        </p:spPr>
      </p:pic>
      <p:pic>
        <p:nvPicPr>
          <p:cNvPr id="6" name="圖片 5"/>
          <p:cNvPicPr>
            <a:picLocks noChangeAspect="1"/>
          </p:cNvPicPr>
          <p:nvPr/>
        </p:nvPicPr>
        <p:blipFill>
          <a:blip r:embed="rId4"/>
          <a:stretch>
            <a:fillRect/>
          </a:stretch>
        </p:blipFill>
        <p:spPr>
          <a:xfrm>
            <a:off x="6228184" y="1539599"/>
            <a:ext cx="2845195" cy="5218262"/>
          </a:xfrm>
          <a:prstGeom prst="rect">
            <a:avLst/>
          </a:prstGeom>
        </p:spPr>
      </p:pic>
      <p:sp>
        <p:nvSpPr>
          <p:cNvPr id="7" name="向右箭號 6"/>
          <p:cNvSpPr/>
          <p:nvPr/>
        </p:nvSpPr>
        <p:spPr>
          <a:xfrm rot="434294">
            <a:off x="4181900" y="3593408"/>
            <a:ext cx="201622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標楷體" panose="03000509000000000000" pitchFamily="65" charset="-120"/>
            </a:endParaRPr>
          </a:p>
        </p:txBody>
      </p:sp>
    </p:spTree>
    <p:extLst>
      <p:ext uri="{BB962C8B-B14F-4D97-AF65-F5344CB8AC3E}">
        <p14:creationId xmlns:p14="http://schemas.microsoft.com/office/powerpoint/2010/main" val="696703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4" name="直線單箭頭接點 103"/>
          <p:cNvCxnSpPr/>
          <p:nvPr/>
        </p:nvCxnSpPr>
        <p:spPr>
          <a:xfrm flipV="1">
            <a:off x="1308690" y="2555869"/>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Backpropagation (BP)</a:t>
            </a:r>
            <a:endParaRPr lang="zh-TW" altLang="en-US" dirty="0"/>
          </a:p>
        </p:txBody>
      </p:sp>
      <p:cxnSp>
        <p:nvCxnSpPr>
          <p:cNvPr id="79" name="直線單箭頭接點 78"/>
          <p:cNvCxnSpPr/>
          <p:nvPr/>
        </p:nvCxnSpPr>
        <p:spPr>
          <a:xfrm flipV="1">
            <a:off x="1308690" y="2302531"/>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4281340" y="1936338"/>
            <a:ext cx="574158" cy="574158"/>
            <a:chOff x="5170781" y="1854574"/>
            <a:chExt cx="574158" cy="574158"/>
          </a:xfrm>
        </p:grpSpPr>
        <p:sp>
          <p:nvSpPr>
            <p:cNvPr id="9" name="橢圓 8"/>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手繪多邊形 1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2958777" y="2555869"/>
            <a:ext cx="458287" cy="838405"/>
            <a:chOff x="10102194" y="1939763"/>
            <a:chExt cx="458287" cy="838405"/>
          </a:xfrm>
        </p:grpSpPr>
        <p:sp>
          <p:nvSpPr>
            <p:cNvPr id="61" name="矩形 6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6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01" name="群組 100"/>
          <p:cNvGrpSpPr/>
          <p:nvPr/>
        </p:nvGrpSpPr>
        <p:grpSpPr>
          <a:xfrm>
            <a:off x="2917803" y="2082309"/>
            <a:ext cx="474993" cy="425277"/>
            <a:chOff x="3357891" y="3538413"/>
            <a:chExt cx="474993" cy="425277"/>
          </a:xfrm>
        </p:grpSpPr>
        <p:sp>
          <p:nvSpPr>
            <p:cNvPr id="102" name="矩形 10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113" name="方程式" r:id="rId4" imgW="139680" imgH="139680" progId="Equation.3">
                    <p:embed/>
                  </p:oleObj>
                </mc:Choice>
                <mc:Fallback>
                  <p:oleObj name="方程式" r:id="rId4" imgW="139680" imgH="139680" progId="Equation.3">
                    <p:embed/>
                    <p:pic>
                      <p:nvPicPr>
                        <p:cNvPr id="0" name=""/>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06" name="直線單箭頭接點 105"/>
          <p:cNvCxnSpPr/>
          <p:nvPr/>
        </p:nvCxnSpPr>
        <p:spPr>
          <a:xfrm flipV="1">
            <a:off x="3392796" y="2260065"/>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字方塊 108"/>
              <p:cNvSpPr txBox="1"/>
              <p:nvPr/>
            </p:nvSpPr>
            <p:spPr>
              <a:xfrm>
                <a:off x="1819748" y="1808457"/>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1819748" y="1808457"/>
                <a:ext cx="493212" cy="430887"/>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p:cNvSpPr txBox="1"/>
              <p:nvPr/>
            </p:nvSpPr>
            <p:spPr>
              <a:xfrm>
                <a:off x="3734542" y="1752123"/>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3734542" y="1752123"/>
                <a:ext cx="308161" cy="430887"/>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807284" y="4857625"/>
                <a:ext cx="1094530"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𝑒</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r>
                        <a:rPr lang="en-US" altLang="zh-TW" sz="2800" b="0" i="1" smtClean="0">
                          <a:latin typeface="Cambria Math" panose="02040503050406030204" pitchFamily="18" charset="0"/>
                        </a:rPr>
                        <m:t>=?</m:t>
                      </m:r>
                    </m:oMath>
                  </m:oMathPara>
                </a14:m>
                <a:endParaRPr lang="zh-TW" altLang="en-US" sz="2800"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807284" y="4857625"/>
                <a:ext cx="1094530" cy="819263"/>
              </a:xfrm>
              <a:prstGeom prst="rect">
                <a:avLst/>
              </a:prstGeom>
              <a:blipFill>
                <a:blip r:embed="rId8"/>
                <a:stretch>
                  <a:fillRect/>
                </a:stretch>
              </a:blipFill>
            </p:spPr>
            <p:txBody>
              <a:bodyPr/>
              <a:lstStyle/>
              <a:p>
                <a:r>
                  <a:rPr lang="zh-TW" altLang="en-US">
                    <a:noFill/>
                  </a:rPr>
                  <a:t> </a:t>
                </a:r>
              </a:p>
            </p:txBody>
          </p:sp>
        </mc:Fallback>
      </mc:AlternateContent>
      <p:sp>
        <p:nvSpPr>
          <p:cNvPr id="114" name="文字方塊 113"/>
          <p:cNvSpPr txBox="1"/>
          <p:nvPr/>
        </p:nvSpPr>
        <p:spPr>
          <a:xfrm>
            <a:off x="5509617" y="1907699"/>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5" name="文字方塊 114"/>
          <p:cNvSpPr txBox="1"/>
          <p:nvPr/>
        </p:nvSpPr>
        <p:spPr>
          <a:xfrm rot="2277005">
            <a:off x="5361628" y="2979782"/>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116" name="文字方塊 115"/>
              <p:cNvSpPr txBox="1"/>
              <p:nvPr/>
            </p:nvSpPr>
            <p:spPr>
              <a:xfrm>
                <a:off x="2163302" y="4876256"/>
                <a:ext cx="102079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𝑒</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2163302" y="4876256"/>
                <a:ext cx="1020792" cy="819263"/>
              </a:xfrm>
              <a:prstGeom prst="rect">
                <a:avLst/>
              </a:prstGeom>
              <a:blipFill>
                <a:blip r:embed="rId9"/>
                <a:stretch>
                  <a:fillRect/>
                </a:stretch>
              </a:blipFill>
            </p:spPr>
            <p:txBody>
              <a:bodyPr/>
              <a:lstStyle/>
              <a:p>
                <a:r>
                  <a:rPr lang="zh-TW" altLang="en-US">
                    <a:noFill/>
                  </a:rPr>
                  <a:t> </a:t>
                </a:r>
              </a:p>
            </p:txBody>
          </p:sp>
        </mc:Fallback>
      </mc:AlternateContent>
      <p:sp>
        <p:nvSpPr>
          <p:cNvPr id="117" name="文字方塊 116"/>
          <p:cNvSpPr txBox="1"/>
          <p:nvPr/>
        </p:nvSpPr>
        <p:spPr>
          <a:xfrm>
            <a:off x="1701949" y="5853401"/>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xmlns:a14="http://schemas.microsoft.com/office/drawing/2010/main">
        <mc:Choice Requires="a14">
          <p:sp>
            <p:nvSpPr>
              <p:cNvPr id="45" name="文字方塊 44"/>
              <p:cNvSpPr txBox="1"/>
              <p:nvPr/>
            </p:nvSpPr>
            <p:spPr>
              <a:xfrm>
                <a:off x="1811476" y="306054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1811476" y="3060541"/>
                <a:ext cx="501484" cy="430887"/>
              </a:xfrm>
              <a:prstGeom prst="rect">
                <a:avLst/>
              </a:prstGeom>
              <a:blipFill rotWithShape="0">
                <a:blip r:embed="rId10"/>
                <a:stretch>
                  <a:fillRect/>
                </a:stretch>
              </a:blipFill>
            </p:spPr>
            <p:txBody>
              <a:bodyPr/>
              <a:lstStyle/>
              <a:p>
                <a:r>
                  <a:rPr lang="zh-TW" altLang="en-US">
                    <a:noFill/>
                  </a:rPr>
                  <a:t> </a:t>
                </a:r>
              </a:p>
            </p:txBody>
          </p:sp>
        </mc:Fallback>
      </mc:AlternateContent>
      <p:sp>
        <p:nvSpPr>
          <p:cNvPr id="49" name="文字方塊 48"/>
          <p:cNvSpPr txBox="1"/>
          <p:nvPr/>
        </p:nvSpPr>
        <p:spPr>
          <a:xfrm>
            <a:off x="3812475" y="4189858"/>
            <a:ext cx="1891861" cy="461665"/>
          </a:xfrm>
          <a:prstGeom prst="rect">
            <a:avLst/>
          </a:prstGeom>
          <a:noFill/>
        </p:spPr>
        <p:txBody>
          <a:bodyPr wrap="square" rtlCol="0">
            <a:spAutoFit/>
          </a:bodyPr>
          <a:lstStyle/>
          <a:p>
            <a:r>
              <a:rPr lang="en-US" altLang="zh-TW" sz="2400" b="1" i="1" u="sng" dirty="0"/>
              <a:t>Forward pass:</a:t>
            </a:r>
            <a:endParaRPr lang="zh-TW" altLang="en-US" sz="2400" b="1" i="1" u="sng" dirty="0"/>
          </a:p>
        </p:txBody>
      </p:sp>
      <mc:AlternateContent xmlns:mc="http://schemas.openxmlformats.org/markup-compatibility/2006" xmlns:a14="http://schemas.microsoft.com/office/drawing/2010/main">
        <mc:Choice Requires="a14">
          <p:sp>
            <p:nvSpPr>
              <p:cNvPr id="51" name="文字方塊 50"/>
              <p:cNvSpPr txBox="1"/>
              <p:nvPr/>
            </p:nvSpPr>
            <p:spPr>
              <a:xfrm>
                <a:off x="4343263" y="4743325"/>
                <a:ext cx="4404732" cy="369332"/>
              </a:xfrm>
              <a:prstGeom prst="rect">
                <a:avLst/>
              </a:prstGeom>
              <a:noFill/>
            </p:spPr>
            <p:txBody>
              <a:bodyPr wrap="none" lIns="0" tIns="0" rIns="0" bIns="0" rtlCol="0">
                <a:spAutoFit/>
              </a:bodyPr>
              <a:lstStyle/>
              <a:p>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a:latin typeface="Cambria Math" panose="02040503050406030204" pitchFamily="18" charset="0"/>
                          </a:rPr>
                          <m:t>𝜕</m:t>
                        </m:r>
                        <m:r>
                          <a:rPr lang="en-US" altLang="zh-TW" sz="2400" i="1" smtClean="0">
                            <a:latin typeface="Cambria Math" panose="02040503050406030204" pitchFamily="18" charset="0"/>
                          </a:rPr>
                          <m:t>𝑤</m:t>
                        </m:r>
                      </m:den>
                    </m:f>
                  </m:oMath>
                </a14:m>
                <a:r>
                  <a:rPr lang="en-US" altLang="zh-TW" sz="2400" dirty="0"/>
                  <a:t> for all parameters</a:t>
                </a:r>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343263" y="4743325"/>
                <a:ext cx="4404732" cy="369332"/>
              </a:xfrm>
              <a:prstGeom prst="rect">
                <a:avLst/>
              </a:prstGeom>
              <a:blipFill rotWithShape="0">
                <a:blip r:embed="rId11"/>
                <a:stretch>
                  <a:fillRect l="-4149" t="-167213" r="-3181" b="-250820"/>
                </a:stretch>
              </a:blipFill>
            </p:spPr>
            <p:txBody>
              <a:bodyPr/>
              <a:lstStyle/>
              <a:p>
                <a:r>
                  <a:rPr lang="zh-TW" altLang="en-US">
                    <a:noFill/>
                  </a:rPr>
                  <a:t> </a:t>
                </a:r>
              </a:p>
            </p:txBody>
          </p:sp>
        </mc:Fallback>
      </mc:AlternateContent>
      <p:sp>
        <p:nvSpPr>
          <p:cNvPr id="53" name="文字方塊 52"/>
          <p:cNvSpPr txBox="1"/>
          <p:nvPr/>
        </p:nvSpPr>
        <p:spPr>
          <a:xfrm>
            <a:off x="3808042" y="5277342"/>
            <a:ext cx="2397611" cy="461665"/>
          </a:xfrm>
          <a:prstGeom prst="rect">
            <a:avLst/>
          </a:prstGeom>
          <a:noFill/>
        </p:spPr>
        <p:txBody>
          <a:bodyPr wrap="square" rtlCol="0">
            <a:spAutoFit/>
          </a:bodyPr>
          <a:lstStyle/>
          <a:p>
            <a:r>
              <a:rPr lang="en-US" altLang="zh-TW" sz="2400" b="1" i="1" u="sng" dirty="0"/>
              <a:t>Backward pass:</a:t>
            </a:r>
            <a:endParaRPr lang="zh-TW" altLang="en-US" sz="2400" b="1" i="1" u="sng" dirty="0"/>
          </a:p>
        </p:txBody>
      </p:sp>
      <mc:AlternateContent xmlns:mc="http://schemas.openxmlformats.org/markup-compatibility/2006" xmlns:a14="http://schemas.microsoft.com/office/drawing/2010/main">
        <mc:Choice Requires="a14">
          <p:sp>
            <p:nvSpPr>
              <p:cNvPr id="54" name="文字方塊 53"/>
              <p:cNvSpPr txBox="1"/>
              <p:nvPr/>
            </p:nvSpPr>
            <p:spPr>
              <a:xfrm>
                <a:off x="4343477" y="5832961"/>
                <a:ext cx="4171873" cy="738664"/>
              </a:xfrm>
              <a:prstGeom prst="rect">
                <a:avLst/>
              </a:prstGeom>
              <a:noFill/>
            </p:spPr>
            <p:txBody>
              <a:bodyPr wrap="square" lIns="0" tIns="0" rIns="0" bIns="0" rtlCol="0">
                <a:spAutoFit/>
              </a:bodyPr>
              <a:lstStyle/>
              <a:p>
                <a:r>
                  <a:rPr lang="en-US" altLang="zh-TW" sz="2400" dirty="0" smtClean="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𝑒</m:t>
                        </m:r>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oMath>
                </a14:m>
                <a:r>
                  <a:rPr lang="en-US" altLang="zh-TW" sz="2400" dirty="0"/>
                  <a:t> for all activation function inputs z</a:t>
                </a:r>
                <a:endParaRPr lang="zh-TW" altLang="en-US" sz="24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4343477" y="5832961"/>
                <a:ext cx="4171873" cy="738664"/>
              </a:xfrm>
              <a:prstGeom prst="rect">
                <a:avLst/>
              </a:prstGeom>
              <a:blipFill>
                <a:blip r:embed="rId12"/>
                <a:stretch>
                  <a:fillRect l="-4532" t="-85124" r="-3509" b="-760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848362" y="2018811"/>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848362" y="2018811"/>
                <a:ext cx="427874" cy="430887"/>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862000" y="3883172"/>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862000" y="3883172"/>
                <a:ext cx="436145" cy="430887"/>
              </a:xfrm>
              <a:prstGeom prst="rect">
                <a:avLst/>
              </a:prstGeom>
              <a:blipFill rotWithShape="0">
                <a:blip r:embed="rId14"/>
                <a:stretch>
                  <a:fillRect/>
                </a:stretch>
              </a:blipFill>
            </p:spPr>
            <p:txBody>
              <a:bodyPr/>
              <a:lstStyle/>
              <a:p>
                <a:r>
                  <a:rPr lang="zh-TW" altLang="en-US">
                    <a:noFill/>
                  </a:rPr>
                  <a:t> </a:t>
                </a:r>
              </a:p>
            </p:txBody>
          </p:sp>
        </mc:Fallback>
      </mc:AlternateContent>
      <p:grpSp>
        <p:nvGrpSpPr>
          <p:cNvPr id="4" name="群組 3"/>
          <p:cNvGrpSpPr/>
          <p:nvPr/>
        </p:nvGrpSpPr>
        <p:grpSpPr>
          <a:xfrm>
            <a:off x="6971653" y="1939010"/>
            <a:ext cx="1629374" cy="574158"/>
            <a:chOff x="6972319" y="1991264"/>
            <a:chExt cx="1629374" cy="574158"/>
          </a:xfrm>
        </p:grpSpPr>
        <p:cxnSp>
          <p:nvCxnSpPr>
            <p:cNvPr id="65" name="直線單箭頭接點 6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rotWithShape="0">
                  <a:blip r:embed="rId15"/>
                  <a:stretch>
                    <a:fillRect l="-20000" r="-6667" b="-26667"/>
                  </a:stretch>
                </a:blipFill>
              </p:spPr>
              <p:txBody>
                <a:bodyPr/>
                <a:lstStyle/>
                <a:p>
                  <a:r>
                    <a:rPr lang="zh-TW" altLang="en-US">
                      <a:noFill/>
                    </a:rPr>
                    <a:t> </a:t>
                  </a:r>
                </a:p>
              </p:txBody>
            </p:sp>
          </mc:Fallback>
        </mc:AlternateContent>
      </p:grpSp>
      <p:grpSp>
        <p:nvGrpSpPr>
          <p:cNvPr id="5" name="群組 4"/>
          <p:cNvGrpSpPr/>
          <p:nvPr/>
        </p:nvGrpSpPr>
        <p:grpSpPr>
          <a:xfrm>
            <a:off x="6971653" y="3807759"/>
            <a:ext cx="1594801" cy="574158"/>
            <a:chOff x="6971653" y="3807759"/>
            <a:chExt cx="1594801" cy="574158"/>
          </a:xfrm>
        </p:grpSpPr>
        <p:cxnSp>
          <p:nvCxnSpPr>
            <p:cNvPr id="64" name="直線單箭頭接點 63"/>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手繪多邊形 68"/>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rotWithShape="0">
                  <a:blip r:embed="rId16"/>
                  <a:stretch>
                    <a:fillRect l="-19672" r="-6557" b="-2459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2351681" y="3510553"/>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351681" y="3510553"/>
                <a:ext cx="3500958" cy="523220"/>
              </a:xfrm>
              <a:prstGeom prst="rect">
                <a:avLst/>
              </a:prstGeom>
              <a:blipFill rotWithShape="0">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8162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ea typeface="標楷體" panose="03000509000000000000" pitchFamily="65" charset="-120"/>
              </a:rPr>
              <a:t>適合</a:t>
            </a:r>
            <a:r>
              <a:rPr lang="en-US" altLang="zh-TW" dirty="0" smtClean="0">
                <a:ea typeface="標楷體" panose="03000509000000000000" pitchFamily="65" charset="-120"/>
              </a:rPr>
              <a:t>CUDA</a:t>
            </a:r>
            <a:r>
              <a:rPr lang="zh-TW" altLang="en-US" dirty="0" smtClean="0">
                <a:ea typeface="標楷體" panose="03000509000000000000" pitchFamily="65" charset="-120"/>
              </a:rPr>
              <a:t>處理的問題</a:t>
            </a:r>
            <a:endParaRPr lang="zh-TW" altLang="en-US" dirty="0">
              <a:ea typeface="標楷體" panose="03000509000000000000" pitchFamily="65" charset="-120"/>
            </a:endParaRPr>
          </a:p>
        </p:txBody>
      </p:sp>
      <p:sp>
        <p:nvSpPr>
          <p:cNvPr id="3" name="投影片編號版面配置區 2"/>
          <p:cNvSpPr>
            <a:spLocks noGrp="1"/>
          </p:cNvSpPr>
          <p:nvPr>
            <p:ph type="sldNum" sz="quarter" idx="12"/>
          </p:nvPr>
        </p:nvSpPr>
        <p:spPr/>
        <p:txBody>
          <a:bodyPr>
            <a:normAutofit fontScale="85000" lnSpcReduction="20000"/>
          </a:bodyPr>
          <a:lstStyle/>
          <a:p>
            <a:fld id="{11B17A80-5412-49C1-BB1F-DF5F29DF2434}" type="slidenum">
              <a:rPr lang="zh-TW" altLang="en-US" smtClean="0">
                <a:ea typeface="標楷體" panose="03000509000000000000" pitchFamily="65" charset="-120"/>
              </a:rPr>
              <a:t>50</a:t>
            </a:fld>
            <a:endParaRPr lang="zh-TW" altLang="en-US">
              <a:ea typeface="標楷體" panose="03000509000000000000" pitchFamily="65" charset="-120"/>
            </a:endParaRPr>
          </a:p>
        </p:txBody>
      </p:sp>
      <p:sp>
        <p:nvSpPr>
          <p:cNvPr id="4" name="內容版面配置區 3"/>
          <p:cNvSpPr>
            <a:spLocks noGrp="1"/>
          </p:cNvSpPr>
          <p:nvPr>
            <p:ph sz="quarter" idx="1"/>
          </p:nvPr>
        </p:nvSpPr>
        <p:spPr>
          <a:xfrm>
            <a:off x="179512" y="1600200"/>
            <a:ext cx="8586536" cy="5141168"/>
          </a:xfrm>
        </p:spPr>
        <p:txBody>
          <a:bodyPr>
            <a:normAutofit fontScale="77500" lnSpcReduction="20000"/>
          </a:bodyPr>
          <a:lstStyle/>
          <a:p>
            <a:r>
              <a:rPr lang="zh-TW" altLang="en-US" dirty="0">
                <a:ea typeface="標楷體" panose="03000509000000000000" pitchFamily="65" charset="-120"/>
              </a:rPr>
              <a:t>由於顯示晶片大量平行計算的特性，它處理一些問題的方式，和一般 </a:t>
            </a:r>
            <a:r>
              <a:rPr lang="en-US" altLang="zh-TW" dirty="0">
                <a:ea typeface="標楷體" panose="03000509000000000000" pitchFamily="65" charset="-120"/>
              </a:rPr>
              <a:t>CPU </a:t>
            </a:r>
            <a:r>
              <a:rPr lang="zh-TW" altLang="en-US" dirty="0">
                <a:ea typeface="標楷體" panose="03000509000000000000" pitchFamily="65" charset="-120"/>
              </a:rPr>
              <a:t>是不同的。主要的特點包括：</a:t>
            </a:r>
          </a:p>
          <a:p>
            <a:endParaRPr lang="zh-TW" altLang="en-US" dirty="0">
              <a:ea typeface="標楷體" panose="03000509000000000000" pitchFamily="65" charset="-120"/>
            </a:endParaRPr>
          </a:p>
          <a:p>
            <a:pPr marL="514350" indent="-514350">
              <a:buFont typeface="+mj-lt"/>
              <a:buAutoNum type="arabicPeriod"/>
            </a:pPr>
            <a:r>
              <a:rPr lang="zh-TW" altLang="en-US" dirty="0">
                <a:ea typeface="標楷體" panose="03000509000000000000" pitchFamily="65" charset="-120"/>
              </a:rPr>
              <a:t>記憶體存取 </a:t>
            </a:r>
            <a:r>
              <a:rPr lang="en-US" altLang="zh-TW" dirty="0">
                <a:ea typeface="標楷體" panose="03000509000000000000" pitchFamily="65" charset="-120"/>
              </a:rPr>
              <a:t>latency </a:t>
            </a:r>
            <a:r>
              <a:rPr lang="zh-TW" altLang="en-US" dirty="0">
                <a:ea typeface="標楷體" panose="03000509000000000000" pitchFamily="65" charset="-120"/>
              </a:rPr>
              <a:t>的問題：</a:t>
            </a:r>
            <a:r>
              <a:rPr lang="en-US" altLang="zh-TW" dirty="0">
                <a:ea typeface="標楷體" panose="03000509000000000000" pitchFamily="65" charset="-120"/>
              </a:rPr>
              <a:t>CPU </a:t>
            </a:r>
            <a:r>
              <a:rPr lang="zh-TW" altLang="en-US" dirty="0">
                <a:ea typeface="標楷體" panose="03000509000000000000" pitchFamily="65" charset="-120"/>
              </a:rPr>
              <a:t>通常使用 </a:t>
            </a:r>
            <a:r>
              <a:rPr lang="en-US" altLang="zh-TW" dirty="0">
                <a:ea typeface="標楷體" panose="03000509000000000000" pitchFamily="65" charset="-120"/>
              </a:rPr>
              <a:t>cache </a:t>
            </a:r>
            <a:r>
              <a:rPr lang="zh-TW" altLang="en-US" dirty="0">
                <a:ea typeface="標楷體" panose="03000509000000000000" pitchFamily="65" charset="-120"/>
              </a:rPr>
              <a:t>來減少存取主記憶體的次數，以避免記憶體 </a:t>
            </a:r>
            <a:r>
              <a:rPr lang="en-US" altLang="zh-TW" dirty="0">
                <a:ea typeface="標楷體" panose="03000509000000000000" pitchFamily="65" charset="-120"/>
              </a:rPr>
              <a:t>latency </a:t>
            </a:r>
            <a:r>
              <a:rPr lang="zh-TW" altLang="en-US" dirty="0">
                <a:ea typeface="標楷體" panose="03000509000000000000" pitchFamily="65" charset="-120"/>
              </a:rPr>
              <a:t>影響到執行效率。顯示晶片則多半沒有 </a:t>
            </a:r>
            <a:r>
              <a:rPr lang="en-US" altLang="zh-TW" dirty="0">
                <a:ea typeface="標楷體" panose="03000509000000000000" pitchFamily="65" charset="-120"/>
              </a:rPr>
              <a:t>cache</a:t>
            </a:r>
            <a:r>
              <a:rPr lang="zh-TW" altLang="en-US" dirty="0">
                <a:ea typeface="標楷體" panose="03000509000000000000" pitchFamily="65" charset="-120"/>
              </a:rPr>
              <a:t>（或很小），而利用平行化執行的方式來隱藏記憶體的 </a:t>
            </a:r>
            <a:r>
              <a:rPr lang="en-US" altLang="zh-TW" dirty="0">
                <a:ea typeface="標楷體" panose="03000509000000000000" pitchFamily="65" charset="-120"/>
              </a:rPr>
              <a:t>latency</a:t>
            </a:r>
            <a:r>
              <a:rPr lang="zh-TW" altLang="en-US" dirty="0">
                <a:ea typeface="標楷體" panose="03000509000000000000" pitchFamily="65" charset="-120"/>
              </a:rPr>
              <a:t>（即，當第一個 </a:t>
            </a:r>
            <a:r>
              <a:rPr lang="en-US" altLang="zh-TW" dirty="0">
                <a:ea typeface="標楷體" panose="03000509000000000000" pitchFamily="65" charset="-120"/>
              </a:rPr>
              <a:t>thread </a:t>
            </a:r>
            <a:r>
              <a:rPr lang="zh-TW" altLang="en-US" dirty="0">
                <a:ea typeface="標楷體" panose="03000509000000000000" pitchFamily="65" charset="-120"/>
              </a:rPr>
              <a:t>需要等待記憶體讀取結果時，則開始執行第二個 </a:t>
            </a:r>
            <a:r>
              <a:rPr lang="en-US" altLang="zh-TW" dirty="0">
                <a:ea typeface="標楷體" panose="03000509000000000000" pitchFamily="65" charset="-120"/>
              </a:rPr>
              <a:t>thread</a:t>
            </a:r>
            <a:r>
              <a:rPr lang="zh-TW" altLang="en-US" dirty="0">
                <a:ea typeface="標楷體" panose="03000509000000000000" pitchFamily="65" charset="-120"/>
              </a:rPr>
              <a:t>，依此類推）。</a:t>
            </a:r>
          </a:p>
          <a:p>
            <a:pPr marL="514350" indent="-514350">
              <a:buFont typeface="+mj-lt"/>
              <a:buAutoNum type="arabicPeriod"/>
            </a:pPr>
            <a:r>
              <a:rPr lang="zh-TW" altLang="en-US" dirty="0">
                <a:ea typeface="標楷體" panose="03000509000000000000" pitchFamily="65" charset="-120"/>
              </a:rPr>
              <a:t>分支指令的問題：</a:t>
            </a:r>
            <a:r>
              <a:rPr lang="en-US" altLang="zh-TW" dirty="0">
                <a:ea typeface="標楷體" panose="03000509000000000000" pitchFamily="65" charset="-120"/>
              </a:rPr>
              <a:t>CPU </a:t>
            </a:r>
            <a:r>
              <a:rPr lang="zh-TW" altLang="en-US" dirty="0">
                <a:ea typeface="標楷體" panose="03000509000000000000" pitchFamily="65" charset="-120"/>
              </a:rPr>
              <a:t>通常利用分支預測等方式來減少分支指令造成的 </a:t>
            </a:r>
            <a:r>
              <a:rPr lang="en-US" altLang="zh-TW" dirty="0">
                <a:ea typeface="標楷體" panose="03000509000000000000" pitchFamily="65" charset="-120"/>
              </a:rPr>
              <a:t>pipeline bubble</a:t>
            </a:r>
            <a:r>
              <a:rPr lang="zh-TW" altLang="en-US" dirty="0">
                <a:ea typeface="標楷體" panose="03000509000000000000" pitchFamily="65" charset="-120"/>
              </a:rPr>
              <a:t>。顯示晶片則多半使用類似處理記憶體 </a:t>
            </a:r>
            <a:r>
              <a:rPr lang="en-US" altLang="zh-TW" dirty="0">
                <a:ea typeface="標楷體" panose="03000509000000000000" pitchFamily="65" charset="-120"/>
              </a:rPr>
              <a:t>latency </a:t>
            </a:r>
            <a:r>
              <a:rPr lang="zh-TW" altLang="en-US" dirty="0">
                <a:ea typeface="標楷體" panose="03000509000000000000" pitchFamily="65" charset="-120"/>
              </a:rPr>
              <a:t>的方式。不過，通常顯示晶片處理分支的效率會比較差。</a:t>
            </a:r>
          </a:p>
          <a:p>
            <a:pPr marL="514350" indent="-514350">
              <a:buFont typeface="+mj-lt"/>
              <a:buAutoNum type="arabicPeriod"/>
            </a:pPr>
            <a:r>
              <a:rPr lang="zh-TW" altLang="en-US" dirty="0">
                <a:ea typeface="標楷體" panose="03000509000000000000" pitchFamily="65" charset="-120"/>
              </a:rPr>
              <a:t>因此，最適合利用 </a:t>
            </a:r>
            <a:r>
              <a:rPr lang="en-US" altLang="zh-TW" dirty="0">
                <a:ea typeface="標楷體" panose="03000509000000000000" pitchFamily="65" charset="-120"/>
              </a:rPr>
              <a:t>CUDA </a:t>
            </a:r>
            <a:r>
              <a:rPr lang="zh-TW" altLang="en-US" dirty="0">
                <a:ea typeface="標楷體" panose="03000509000000000000" pitchFamily="65" charset="-120"/>
              </a:rPr>
              <a:t>處理的問題，是可以大量平行化的問題，才能有效隱藏記憶體的 </a:t>
            </a:r>
            <a:r>
              <a:rPr lang="en-US" altLang="zh-TW" dirty="0">
                <a:ea typeface="標楷體" panose="03000509000000000000" pitchFamily="65" charset="-120"/>
              </a:rPr>
              <a:t>latency</a:t>
            </a:r>
            <a:r>
              <a:rPr lang="zh-TW" altLang="en-US" dirty="0">
                <a:ea typeface="標楷體" panose="03000509000000000000" pitchFamily="65" charset="-120"/>
              </a:rPr>
              <a:t>，並有效利用顯示晶片上的大量執行單元。使用 </a:t>
            </a:r>
            <a:r>
              <a:rPr lang="en-US" altLang="zh-TW" dirty="0">
                <a:ea typeface="標楷體" panose="03000509000000000000" pitchFamily="65" charset="-120"/>
              </a:rPr>
              <a:t>CUDA </a:t>
            </a:r>
            <a:r>
              <a:rPr lang="zh-TW" altLang="en-US" dirty="0">
                <a:ea typeface="標楷體" panose="03000509000000000000" pitchFamily="65" charset="-120"/>
              </a:rPr>
              <a:t>時，同時有上千個 </a:t>
            </a:r>
            <a:r>
              <a:rPr lang="en-US" altLang="zh-TW" dirty="0">
                <a:ea typeface="標楷體" panose="03000509000000000000" pitchFamily="65" charset="-120"/>
              </a:rPr>
              <a:t>thread </a:t>
            </a:r>
            <a:r>
              <a:rPr lang="zh-TW" altLang="en-US" dirty="0">
                <a:ea typeface="標楷體" panose="03000509000000000000" pitchFamily="65" charset="-120"/>
              </a:rPr>
              <a:t>在執行是很正常的。因此，如果不能大量平行化的問題，使用 </a:t>
            </a:r>
            <a:r>
              <a:rPr lang="en-US" altLang="zh-TW" dirty="0">
                <a:ea typeface="標楷體" panose="03000509000000000000" pitchFamily="65" charset="-120"/>
              </a:rPr>
              <a:t>CUDA </a:t>
            </a:r>
            <a:r>
              <a:rPr lang="zh-TW" altLang="en-US" dirty="0">
                <a:ea typeface="標楷體" panose="03000509000000000000" pitchFamily="65" charset="-120"/>
              </a:rPr>
              <a:t>就沒辦法達到最好的效率了。</a:t>
            </a:r>
          </a:p>
        </p:txBody>
      </p:sp>
    </p:spTree>
    <p:extLst>
      <p:ext uri="{BB962C8B-B14F-4D97-AF65-F5344CB8AC3E}">
        <p14:creationId xmlns:p14="http://schemas.microsoft.com/office/powerpoint/2010/main" val="605149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a:t>
            </a:r>
            <a:r>
              <a:rPr lang="en-US" altLang="zh-TW" dirty="0" smtClean="0"/>
              <a:t>(BP)</a:t>
            </a:r>
            <a:endParaRPr lang="zh-TW" altLang="en-US" dirty="0"/>
          </a:p>
        </p:txBody>
      </p:sp>
      <p:grpSp>
        <p:nvGrpSpPr>
          <p:cNvPr id="104" name="群組 103"/>
          <p:cNvGrpSpPr/>
          <p:nvPr/>
        </p:nvGrpSpPr>
        <p:grpSpPr>
          <a:xfrm>
            <a:off x="4324161" y="2375354"/>
            <a:ext cx="2947650" cy="2524732"/>
            <a:chOff x="4880249" y="2387787"/>
            <a:chExt cx="2947650" cy="2524732"/>
          </a:xfrm>
        </p:grpSpPr>
        <p:sp>
          <p:nvSpPr>
            <p:cNvPr id="7" name="流程圖: 抽選 6"/>
            <p:cNvSpPr/>
            <p:nvPr/>
          </p:nvSpPr>
          <p:spPr>
            <a:xfrm rot="16200000">
              <a:off x="7195442" y="321743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文字方塊 8"/>
            <p:cNvSpPr txBox="1"/>
            <p:nvPr/>
          </p:nvSpPr>
          <p:spPr>
            <a:xfrm rot="5400000">
              <a:off x="7181660" y="38395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 name="流程圖: 抽選 12"/>
            <p:cNvSpPr/>
            <p:nvPr/>
          </p:nvSpPr>
          <p:spPr>
            <a:xfrm rot="16200000">
              <a:off x="7216672" y="239355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流程圖: 抽選 15"/>
            <p:cNvSpPr/>
            <p:nvPr/>
          </p:nvSpPr>
          <p:spPr>
            <a:xfrm rot="16200000">
              <a:off x="7152525" y="430754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9" name="流程圖: 抽選 18"/>
            <p:cNvSpPr/>
            <p:nvPr/>
          </p:nvSpPr>
          <p:spPr>
            <a:xfrm rot="16200000">
              <a:off x="5094540" y="3217430"/>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流程圖: 抽選 21"/>
            <p:cNvSpPr/>
            <p:nvPr/>
          </p:nvSpPr>
          <p:spPr>
            <a:xfrm rot="16200000">
              <a:off x="5118907" y="2387787"/>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流程圖: 抽選 24"/>
            <p:cNvSpPr/>
            <p:nvPr/>
          </p:nvSpPr>
          <p:spPr>
            <a:xfrm rot="16200000">
              <a:off x="5072102" y="4336519"/>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文字方塊 26"/>
            <p:cNvSpPr txBox="1"/>
            <p:nvPr/>
          </p:nvSpPr>
          <p:spPr>
            <a:xfrm rot="5400000">
              <a:off x="5154018" y="384883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H="1">
              <a:off x="4892434" y="2675787"/>
              <a:ext cx="22647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a:off x="4892433" y="3505430"/>
              <a:ext cx="2021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880249" y="4624518"/>
              <a:ext cx="2264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5629106" y="4566572"/>
              <a:ext cx="1504423" cy="28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flipV="1">
              <a:off x="5649310" y="3490942"/>
              <a:ext cx="1481985" cy="10901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5694600" y="2654629"/>
              <a:ext cx="1457618" cy="1919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0"/>
              <a:endCxn id="22" idx="2"/>
            </p:cNvCxnSpPr>
            <p:nvPr/>
          </p:nvCxnSpPr>
          <p:spPr>
            <a:xfrm flipH="1" flipV="1">
              <a:off x="5694907" y="2675787"/>
              <a:ext cx="1521765" cy="57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3" idx="0"/>
              <a:endCxn id="19" idx="2"/>
            </p:cNvCxnSpPr>
            <p:nvPr/>
          </p:nvCxnSpPr>
          <p:spPr>
            <a:xfrm flipH="1">
              <a:off x="5670540" y="2681550"/>
              <a:ext cx="1546132" cy="823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3" idx="0"/>
              <a:endCxn id="25" idx="2"/>
            </p:cNvCxnSpPr>
            <p:nvPr/>
          </p:nvCxnSpPr>
          <p:spPr>
            <a:xfrm flipH="1">
              <a:off x="5648102" y="2681550"/>
              <a:ext cx="1568570" cy="19429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7" idx="0"/>
              <a:endCxn id="22" idx="2"/>
            </p:cNvCxnSpPr>
            <p:nvPr/>
          </p:nvCxnSpPr>
          <p:spPr>
            <a:xfrm flipH="1" flipV="1">
              <a:off x="5694907" y="2675787"/>
              <a:ext cx="1500535" cy="829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0"/>
              <a:endCxn id="19" idx="2"/>
            </p:cNvCxnSpPr>
            <p:nvPr/>
          </p:nvCxnSpPr>
          <p:spPr>
            <a:xfrm flipH="1">
              <a:off x="5670540" y="3505430"/>
              <a:ext cx="152490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5649219" y="3505429"/>
              <a:ext cx="1547340" cy="11190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文字方塊 49"/>
          <p:cNvSpPr txBox="1"/>
          <p:nvPr/>
        </p:nvSpPr>
        <p:spPr>
          <a:xfrm>
            <a:off x="827546" y="1692229"/>
            <a:ext cx="2514675" cy="523220"/>
          </a:xfrm>
          <a:prstGeom prst="rect">
            <a:avLst/>
          </a:prstGeom>
          <a:noFill/>
        </p:spPr>
        <p:txBody>
          <a:bodyPr wrap="square" rtlCol="0">
            <a:spAutoFit/>
          </a:bodyPr>
          <a:lstStyle/>
          <a:p>
            <a:pPr algn="ctr"/>
            <a:r>
              <a:rPr lang="en-US" altLang="zh-TW" sz="2800" b="1" i="1" u="sng" dirty="0">
                <a:solidFill>
                  <a:srgbClr val="0000FF"/>
                </a:solidFill>
              </a:rPr>
              <a:t>Forward Pass</a:t>
            </a:r>
            <a:endParaRPr lang="zh-TW" altLang="en-US" sz="2800" b="1" i="1" u="sng" dirty="0">
              <a:solidFill>
                <a:srgbClr val="0000FF"/>
              </a:solidFill>
            </a:endParaRPr>
          </a:p>
        </p:txBody>
      </p:sp>
      <p:sp>
        <p:nvSpPr>
          <p:cNvPr id="90" name="文字方塊 89"/>
          <p:cNvSpPr txBox="1"/>
          <p:nvPr/>
        </p:nvSpPr>
        <p:spPr>
          <a:xfrm>
            <a:off x="4660738" y="1690689"/>
            <a:ext cx="2514675" cy="523220"/>
          </a:xfrm>
          <a:prstGeom prst="rect">
            <a:avLst/>
          </a:prstGeom>
          <a:noFill/>
        </p:spPr>
        <p:txBody>
          <a:bodyPr wrap="square" rtlCol="0">
            <a:spAutoFit/>
          </a:bodyPr>
          <a:lstStyle/>
          <a:p>
            <a:pPr algn="ctr"/>
            <a:r>
              <a:rPr lang="en-US" altLang="zh-TW" sz="2800" b="1" i="1" u="sng" dirty="0">
                <a:solidFill>
                  <a:srgbClr val="0000FF"/>
                </a:solidFill>
              </a:rPr>
              <a:t>Backward Pass</a:t>
            </a:r>
            <a:endParaRPr lang="zh-TW" altLang="en-US" sz="2800" b="1" i="1" u="sng" dirty="0">
              <a:solidFill>
                <a:srgbClr val="0000FF"/>
              </a:solidFill>
            </a:endParaRPr>
          </a:p>
        </p:txBody>
      </p:sp>
      <mc:AlternateContent xmlns:mc="http://schemas.openxmlformats.org/markup-compatibility/2006" xmlns:a14="http://schemas.microsoft.com/office/drawing/2010/main">
        <mc:Choice Requires="a14">
          <p:sp>
            <p:nvSpPr>
              <p:cNvPr id="92" name="文字方塊 91"/>
              <p:cNvSpPr txBox="1"/>
              <p:nvPr/>
            </p:nvSpPr>
            <p:spPr>
              <a:xfrm>
                <a:off x="1266168" y="4688147"/>
                <a:ext cx="247953" cy="369332"/>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1266168" y="4688147"/>
                <a:ext cx="247953" cy="369332"/>
              </a:xfrm>
              <a:prstGeom prst="rect">
                <a:avLst/>
              </a:prstGeom>
              <a:blipFill rotWithShape="0">
                <a:blip r:embed="rId2"/>
                <a:stretch>
                  <a:fillRect l="-17073" r="-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2188302" y="5284191"/>
                <a:ext cx="55713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𝑤</m:t>
                          </m:r>
                        </m:den>
                      </m:f>
                    </m:oMath>
                  </m:oMathPara>
                </a14:m>
                <a:endParaRPr lang="zh-TW" altLang="en-US" sz="28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2188302" y="5284191"/>
                <a:ext cx="557139" cy="819263"/>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5266163" y="5302841"/>
                <a:ext cx="48558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𝑒</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5266163" y="5302841"/>
                <a:ext cx="485581" cy="819263"/>
              </a:xfrm>
              <a:prstGeom prst="rect">
                <a:avLst/>
              </a:prstGeom>
              <a:blipFill>
                <a:blip r:embed="rId4"/>
                <a:stretch>
                  <a:fillRect/>
                </a:stretch>
              </a:blipFill>
            </p:spPr>
            <p:txBody>
              <a:bodyPr/>
              <a:lstStyle/>
              <a:p>
                <a:r>
                  <a:rPr lang="zh-TW" altLang="en-US">
                    <a:noFill/>
                  </a:rPr>
                  <a:t> </a:t>
                </a:r>
              </a:p>
            </p:txBody>
          </p:sp>
        </mc:Fallback>
      </mc:AlternateContent>
      <p:grpSp>
        <p:nvGrpSpPr>
          <p:cNvPr id="3" name="群組 2"/>
          <p:cNvGrpSpPr/>
          <p:nvPr/>
        </p:nvGrpSpPr>
        <p:grpSpPr>
          <a:xfrm>
            <a:off x="686707" y="2430789"/>
            <a:ext cx="2796352" cy="2413862"/>
            <a:chOff x="686707" y="2430789"/>
            <a:chExt cx="2796352" cy="2413862"/>
          </a:xfrm>
        </p:grpSpPr>
        <p:grpSp>
          <p:nvGrpSpPr>
            <p:cNvPr id="88" name="群組 87"/>
            <p:cNvGrpSpPr/>
            <p:nvPr/>
          </p:nvGrpSpPr>
          <p:grpSpPr>
            <a:xfrm>
              <a:off x="686707" y="2430789"/>
              <a:ext cx="2796352" cy="2413862"/>
              <a:chOff x="5143575" y="2886823"/>
              <a:chExt cx="2796352" cy="2413862"/>
            </a:xfrm>
          </p:grpSpPr>
          <p:sp>
            <p:nvSpPr>
              <p:cNvPr id="56" name="橢圓 55"/>
              <p:cNvSpPr/>
              <p:nvPr/>
            </p:nvSpPr>
            <p:spPr>
              <a:xfrm>
                <a:off x="5149593" y="29012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7" name="橢圓 56"/>
              <p:cNvSpPr/>
              <p:nvPr/>
            </p:nvSpPr>
            <p:spPr>
              <a:xfrm>
                <a:off x="5143575" y="365671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5150979" y="47265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文字方塊 58"/>
              <p:cNvSpPr txBox="1"/>
              <p:nvPr/>
            </p:nvSpPr>
            <p:spPr>
              <a:xfrm rot="5400000">
                <a:off x="5163261" y="423686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4" name="橢圓 63"/>
              <p:cNvSpPr/>
              <p:nvPr/>
            </p:nvSpPr>
            <p:spPr>
              <a:xfrm>
                <a:off x="7062462" y="28868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5" name="橢圓 64"/>
              <p:cNvSpPr/>
              <p:nvPr/>
            </p:nvSpPr>
            <p:spPr>
              <a:xfrm>
                <a:off x="7056444" y="364228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6" name="橢圓 65"/>
              <p:cNvSpPr/>
              <p:nvPr/>
            </p:nvSpPr>
            <p:spPr>
              <a:xfrm>
                <a:off x="7063848" y="47121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文字方塊 67"/>
              <p:cNvSpPr txBox="1"/>
              <p:nvPr/>
            </p:nvSpPr>
            <p:spPr>
              <a:xfrm rot="5400000">
                <a:off x="7076130" y="4222437"/>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2" name="直線單箭頭接點 71"/>
              <p:cNvCxnSpPr/>
              <p:nvPr/>
            </p:nvCxnSpPr>
            <p:spPr>
              <a:xfrm>
                <a:off x="5742434" y="5020475"/>
                <a:ext cx="13628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57" idx="6"/>
                <a:endCxn id="66" idx="2"/>
              </p:cNvCxnSpPr>
              <p:nvPr/>
            </p:nvCxnSpPr>
            <p:spPr>
              <a:xfrm>
                <a:off x="5717733" y="3943790"/>
                <a:ext cx="1346115" cy="1055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stCxn id="56" idx="6"/>
                <a:endCxn id="66" idx="2"/>
              </p:cNvCxnSpPr>
              <p:nvPr/>
            </p:nvCxnSpPr>
            <p:spPr>
              <a:xfrm>
                <a:off x="5723751" y="3188325"/>
                <a:ext cx="1340097" cy="18108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58" idx="6"/>
                <a:endCxn id="65" idx="2"/>
              </p:cNvCxnSpPr>
              <p:nvPr/>
            </p:nvCxnSpPr>
            <p:spPr>
              <a:xfrm flipV="1">
                <a:off x="5725137" y="3929367"/>
                <a:ext cx="1331307" cy="1084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8" idx="6"/>
                <a:endCxn id="64" idx="2"/>
              </p:cNvCxnSpPr>
              <p:nvPr/>
            </p:nvCxnSpPr>
            <p:spPr>
              <a:xfrm flipV="1">
                <a:off x="5725137" y="3173902"/>
                <a:ext cx="1337325" cy="1839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7" idx="6"/>
                <a:endCxn id="65" idx="2"/>
              </p:cNvCxnSpPr>
              <p:nvPr/>
            </p:nvCxnSpPr>
            <p:spPr>
              <a:xfrm flipV="1">
                <a:off x="5717733" y="3929367"/>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7" idx="6"/>
                <a:endCxn id="64" idx="2"/>
              </p:cNvCxnSpPr>
              <p:nvPr/>
            </p:nvCxnSpPr>
            <p:spPr>
              <a:xfrm flipV="1">
                <a:off x="5717733" y="3173902"/>
                <a:ext cx="1344729" cy="769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5" idx="2"/>
              </p:cNvCxnSpPr>
              <p:nvPr/>
            </p:nvCxnSpPr>
            <p:spPr>
              <a:xfrm>
                <a:off x="5702457" y="3195149"/>
                <a:ext cx="1353987" cy="734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6"/>
                <a:endCxn id="64" idx="2"/>
              </p:cNvCxnSpPr>
              <p:nvPr/>
            </p:nvCxnSpPr>
            <p:spPr>
              <a:xfrm flipV="1">
                <a:off x="5723751" y="3173902"/>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a:off x="7629026" y="3943399"/>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a:off x="7629026" y="3152307"/>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a:off x="7652520" y="5027150"/>
                <a:ext cx="2874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手繪多邊形 105"/>
            <p:cNvSpPr/>
            <p:nvPr/>
          </p:nvSpPr>
          <p:spPr>
            <a:xfrm>
              <a:off x="2671056" y="440607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2648196" y="32958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2669556" y="25340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46240" y="257729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38836" y="333798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731303" y="43904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手繪多邊形 111"/>
          <p:cNvSpPr/>
          <p:nvPr/>
        </p:nvSpPr>
        <p:spPr>
          <a:xfrm>
            <a:off x="1755251" y="4572219"/>
            <a:ext cx="377469" cy="1088571"/>
          </a:xfrm>
          <a:custGeom>
            <a:avLst/>
            <a:gdLst>
              <a:gd name="connsiteX0" fmla="*/ 348440 w 377469"/>
              <a:gd name="connsiteY0" fmla="*/ 0 h 1088571"/>
              <a:gd name="connsiteX1" fmla="*/ 97 w 377469"/>
              <a:gd name="connsiteY1" fmla="*/ 624114 h 1088571"/>
              <a:gd name="connsiteX2" fmla="*/ 377469 w 377469"/>
              <a:gd name="connsiteY2" fmla="*/ 1088571 h 1088571"/>
            </a:gdLst>
            <a:ahLst/>
            <a:cxnLst>
              <a:cxn ang="0">
                <a:pos x="connsiteX0" y="connsiteY0"/>
              </a:cxn>
              <a:cxn ang="0">
                <a:pos x="connsiteX1" y="connsiteY1"/>
              </a:cxn>
              <a:cxn ang="0">
                <a:pos x="connsiteX2" y="connsiteY2"/>
              </a:cxn>
            </a:cxnLst>
            <a:rect l="l" t="t" r="r" b="b"/>
            <a:pathLst>
              <a:path w="377469" h="1088571">
                <a:moveTo>
                  <a:pt x="348440" y="0"/>
                </a:moveTo>
                <a:cubicBezTo>
                  <a:pt x="171849" y="221343"/>
                  <a:pt x="-4741" y="442686"/>
                  <a:pt x="97" y="624114"/>
                </a:cubicBezTo>
                <a:cubicBezTo>
                  <a:pt x="4935" y="805542"/>
                  <a:pt x="191202" y="947056"/>
                  <a:pt x="377469" y="1088571"/>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4" name="直線單箭頭接點 113"/>
          <p:cNvCxnSpPr>
            <a:stCxn id="16" idx="0"/>
          </p:cNvCxnSpPr>
          <p:nvPr/>
        </p:nvCxnSpPr>
        <p:spPr>
          <a:xfrm flipH="1">
            <a:off x="5772972" y="4583113"/>
            <a:ext cx="823465" cy="78762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4005943" y="5370739"/>
            <a:ext cx="820509" cy="830997"/>
          </a:xfrm>
          <a:prstGeom prst="rect">
            <a:avLst/>
          </a:prstGeom>
          <a:noFill/>
        </p:spPr>
        <p:txBody>
          <a:bodyPr wrap="square" rtlCol="0">
            <a:spAutoFit/>
          </a:bodyPr>
          <a:lstStyle/>
          <a:p>
            <a:pPr algn="ctr"/>
            <a:r>
              <a:rPr lang="en-US" altLang="zh-TW" sz="4800" dirty="0">
                <a:solidFill>
                  <a:srgbClr val="0000FF"/>
                </a:solidFill>
              </a:rPr>
              <a:t>X</a:t>
            </a:r>
            <a:endParaRPr lang="zh-TW" altLang="en-US" sz="4800" dirty="0">
              <a:solidFill>
                <a:srgbClr val="0000FF"/>
              </a:solidFill>
            </a:endParaRPr>
          </a:p>
        </p:txBody>
      </p:sp>
      <mc:AlternateContent xmlns:mc="http://schemas.openxmlformats.org/markup-compatibility/2006" xmlns:a14="http://schemas.microsoft.com/office/drawing/2010/main">
        <mc:Choice Requires="a14">
          <p:sp>
            <p:nvSpPr>
              <p:cNvPr id="118" name="文字方塊 117"/>
              <p:cNvSpPr txBox="1"/>
              <p:nvPr/>
            </p:nvSpPr>
            <p:spPr>
              <a:xfrm>
                <a:off x="6809505" y="5275469"/>
                <a:ext cx="1551900"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00FF"/>
                          </a:solidFill>
                          <a:latin typeface="Cambria Math" panose="02040503050406030204" pitchFamily="18" charset="0"/>
                        </a:rPr>
                        <m:t>⇒−Ƞ</m:t>
                      </m:r>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𝑒</m:t>
                          </m:r>
                        </m:num>
                        <m:den>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𝑤</m:t>
                          </m:r>
                        </m:den>
                      </m:f>
                    </m:oMath>
                  </m:oMathPara>
                </a14:m>
                <a:endParaRPr lang="zh-TW" altLang="en-US" sz="2800" dirty="0">
                  <a:solidFill>
                    <a:srgbClr val="0000FF"/>
                  </a:solidFill>
                </a:endParaRPr>
              </a:p>
            </p:txBody>
          </p:sp>
        </mc:Choice>
        <mc:Fallback xmlns="">
          <p:sp>
            <p:nvSpPr>
              <p:cNvPr id="118" name="文字方塊 117"/>
              <p:cNvSpPr txBox="1">
                <a:spLocks noRot="1" noChangeAspect="1" noMove="1" noResize="1" noEditPoints="1" noAdjustHandles="1" noChangeArrowheads="1" noChangeShapeType="1" noTextEdit="1"/>
              </p:cNvSpPr>
              <p:nvPr/>
            </p:nvSpPr>
            <p:spPr>
              <a:xfrm>
                <a:off x="6809505" y="5275469"/>
                <a:ext cx="1551900" cy="81926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2824674" y="5545724"/>
                <a:ext cx="6583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oMath>
                  </m:oMathPara>
                </a14:m>
                <a:endParaRPr lang="zh-TW" altLang="en-US" sz="28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2824674" y="5545724"/>
                <a:ext cx="658385" cy="430887"/>
              </a:xfrm>
              <a:prstGeom prst="rect">
                <a:avLst/>
              </a:prstGeom>
              <a:blipFill rotWithShape="0">
                <a:blip r:embed="rId6"/>
                <a:stretch>
                  <a:fillRect/>
                </a:stretch>
              </a:blipFill>
            </p:spPr>
            <p:txBody>
              <a:bodyPr/>
              <a:lstStyle/>
              <a:p>
                <a:r>
                  <a:rPr lang="zh-TW" altLang="en-US">
                    <a:noFill/>
                  </a:rPr>
                  <a:t> </a:t>
                </a:r>
              </a:p>
            </p:txBody>
          </p:sp>
        </mc:Fallback>
      </mc:AlternateContent>
      <p:sp>
        <p:nvSpPr>
          <p:cNvPr id="4" name="文字方塊 3"/>
          <p:cNvSpPr txBox="1"/>
          <p:nvPr/>
        </p:nvSpPr>
        <p:spPr>
          <a:xfrm>
            <a:off x="7112365" y="6223736"/>
            <a:ext cx="1653683" cy="461665"/>
          </a:xfrm>
          <a:prstGeom prst="rect">
            <a:avLst/>
          </a:prstGeom>
          <a:noFill/>
        </p:spPr>
        <p:txBody>
          <a:bodyPr wrap="square" rtlCol="0">
            <a:spAutoFit/>
          </a:bodyPr>
          <a:lstStyle/>
          <a:p>
            <a:pPr algn="ctr"/>
            <a:r>
              <a:rPr lang="en-US" altLang="zh-TW" sz="2400" dirty="0">
                <a:solidFill>
                  <a:srgbClr val="0000FF"/>
                </a:solidFill>
              </a:rPr>
              <a:t>for all w</a:t>
            </a:r>
            <a:endParaRPr lang="zh-TW" altLang="en-US" sz="2400" dirty="0">
              <a:solidFill>
                <a:srgbClr val="0000FF"/>
              </a:solidFill>
            </a:endParaRPr>
          </a:p>
        </p:txBody>
      </p:sp>
    </p:spTree>
    <p:extLst>
      <p:ext uri="{BB962C8B-B14F-4D97-AF65-F5344CB8AC3E}">
        <p14:creationId xmlns:p14="http://schemas.microsoft.com/office/powerpoint/2010/main" val="2791476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a:t>
            </a:r>
            <a:r>
              <a:rPr lang="en-US" dirty="0"/>
              <a:t>descent </a:t>
            </a:r>
            <a:r>
              <a:rPr lang="en-US" dirty="0" smtClean="0"/>
              <a:t>of BP</a:t>
            </a:r>
            <a:endParaRPr lang="en-US" dirty="0"/>
          </a:p>
        </p:txBody>
      </p:sp>
      <p:sp>
        <p:nvSpPr>
          <p:cNvPr id="3" name="Text Placeholder 2"/>
          <p:cNvSpPr>
            <a:spLocks noGrp="1"/>
          </p:cNvSpPr>
          <p:nvPr>
            <p:ph type="body" sz="quarter" idx="10"/>
          </p:nvPr>
        </p:nvSpPr>
        <p:spPr>
          <a:xfrm>
            <a:off x="201930" y="1749371"/>
            <a:ext cx="3671888" cy="1765099"/>
          </a:xfrm>
        </p:spPr>
        <p:txBody>
          <a:bodyPr>
            <a:normAutofit lnSpcReduction="10000"/>
          </a:bodyPr>
          <a:lstStyle/>
          <a:p>
            <a:r>
              <a:rPr lang="en-US" dirty="0"/>
              <a:t>For each weight, adjust it up and down a bit and see how the error changes. </a:t>
            </a:r>
          </a:p>
        </p:txBody>
      </p:sp>
      <p:sp>
        <p:nvSpPr>
          <p:cNvPr id="6" name="Freeform 5"/>
          <p:cNvSpPr/>
          <p:nvPr/>
        </p:nvSpPr>
        <p:spPr bwMode="auto">
          <a:xfrm>
            <a:off x="5020212" y="1524098"/>
            <a:ext cx="3230707" cy="3141652"/>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cxnSp>
        <p:nvCxnSpPr>
          <p:cNvPr id="8" name="Straight Arrow Connector 7"/>
          <p:cNvCxnSpPr/>
          <p:nvPr/>
        </p:nvCxnSpPr>
        <p:spPr>
          <a:xfrm flipV="1">
            <a:off x="4793461" y="1187938"/>
            <a:ext cx="0" cy="375377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793461" y="4941717"/>
            <a:ext cx="3812451"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40744" y="5053771"/>
            <a:ext cx="866525" cy="461669"/>
          </a:xfrm>
          <a:prstGeom prst="rect">
            <a:avLst/>
          </a:prstGeom>
          <a:noFill/>
        </p:spPr>
        <p:txBody>
          <a:bodyPr wrap="none" lIns="134464" tIns="107571" rIns="134464" bIns="107571" rtlCol="0">
            <a:spAutoFit/>
          </a:bodyPr>
          <a:lstStyle/>
          <a:p>
            <a:pPr>
              <a:lnSpc>
                <a:spcPct val="90000"/>
              </a:lnSpc>
              <a:spcAft>
                <a:spcPts val="441"/>
              </a:spcAft>
            </a:pPr>
            <a:r>
              <a:rPr lang="en-US" sz="1765" dirty="0">
                <a:solidFill>
                  <a:srgbClr val="002050"/>
                </a:solidFill>
              </a:rPr>
              <a:t>weight</a:t>
            </a:r>
          </a:p>
        </p:txBody>
      </p:sp>
      <p:sp>
        <p:nvSpPr>
          <p:cNvPr id="48" name="TextBox 47"/>
          <p:cNvSpPr txBox="1"/>
          <p:nvPr/>
        </p:nvSpPr>
        <p:spPr>
          <a:xfrm rot="5400000">
            <a:off x="4106336" y="2763481"/>
            <a:ext cx="720652" cy="461669"/>
          </a:xfrm>
          <a:prstGeom prst="rect">
            <a:avLst/>
          </a:prstGeom>
          <a:noFill/>
        </p:spPr>
        <p:txBody>
          <a:bodyPr wrap="none" lIns="134464" tIns="107571" rIns="134464" bIns="107571" rtlCol="0">
            <a:spAutoFit/>
          </a:bodyPr>
          <a:lstStyle/>
          <a:p>
            <a:pPr>
              <a:lnSpc>
                <a:spcPct val="90000"/>
              </a:lnSpc>
              <a:spcAft>
                <a:spcPts val="441"/>
              </a:spcAft>
            </a:pPr>
            <a:r>
              <a:rPr lang="en-US" sz="1765" dirty="0">
                <a:solidFill>
                  <a:srgbClr val="002050"/>
                </a:solidFill>
              </a:rPr>
              <a:t>error</a:t>
            </a:r>
          </a:p>
        </p:txBody>
      </p:sp>
      <p:sp>
        <p:nvSpPr>
          <p:cNvPr id="13" name="Oval 12"/>
          <p:cNvSpPr/>
          <p:nvPr/>
        </p:nvSpPr>
        <p:spPr bwMode="auto">
          <a:xfrm>
            <a:off x="5524451" y="2829294"/>
            <a:ext cx="255362" cy="235534"/>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51" name="Oval 50"/>
          <p:cNvSpPr/>
          <p:nvPr/>
        </p:nvSpPr>
        <p:spPr bwMode="auto">
          <a:xfrm>
            <a:off x="5717302" y="3361546"/>
            <a:ext cx="255362" cy="235534"/>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noFill/>
            </a:endParaRPr>
          </a:p>
        </p:txBody>
      </p:sp>
      <p:sp>
        <p:nvSpPr>
          <p:cNvPr id="52" name="Oval 51"/>
          <p:cNvSpPr/>
          <p:nvPr/>
        </p:nvSpPr>
        <p:spPr bwMode="auto">
          <a:xfrm>
            <a:off x="5300345" y="2252442"/>
            <a:ext cx="255362" cy="235534"/>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noFill/>
            </a:endParaRPr>
          </a:p>
        </p:txBody>
      </p:sp>
      <p:cxnSp>
        <p:nvCxnSpPr>
          <p:cNvPr id="5" name="Straight Arrow Connector 4"/>
          <p:cNvCxnSpPr/>
          <p:nvPr/>
        </p:nvCxnSpPr>
        <p:spPr>
          <a:xfrm flipH="1" flipV="1">
            <a:off x="5468425" y="2476548"/>
            <a:ext cx="112053" cy="32265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92531" y="3094923"/>
            <a:ext cx="112053" cy="266623"/>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5135529" y="3513286"/>
                <a:ext cx="569387" cy="369332"/>
              </a:xfrm>
              <a:prstGeom prst="rect">
                <a:avLst/>
              </a:prstGeom>
            </p:spPr>
            <p:txBody>
              <a:bodyPr wrap="none">
                <a:spAutoFit/>
              </a:bodyPr>
              <a:lstStyle/>
              <a:p>
                <a14:m>
                  <m:oMath xmlns:m="http://schemas.openxmlformats.org/officeDocument/2006/math">
                    <m:r>
                      <a:rPr lang="en-US" altLang="zh-TW" i="1" smtClean="0">
                        <a:solidFill>
                          <a:srgbClr val="00B0F0"/>
                        </a:solidFill>
                        <a:latin typeface="Cambria Math" panose="02040503050406030204" pitchFamily="18" charset="0"/>
                      </a:rPr>
                      <m:t>Ƞ</m:t>
                    </m:r>
                  </m:oMath>
                </a14:m>
                <a:r>
                  <a:rPr lang="zh-TW" altLang="en-US" dirty="0" smtClean="0">
                    <a:solidFill>
                      <a:srgbClr val="00B0F0"/>
                    </a:solidFill>
                  </a:rPr>
                  <a:t>大</a:t>
                </a:r>
                <a:endParaRPr lang="zh-TW" altLang="en-US" dirty="0">
                  <a:solidFill>
                    <a:srgbClr val="00B0F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5135529" y="3513286"/>
                <a:ext cx="569387" cy="369332"/>
              </a:xfrm>
              <a:prstGeom prst="rect">
                <a:avLst/>
              </a:prstGeom>
              <a:blipFill>
                <a:blip r:embed="rId2"/>
                <a:stretch>
                  <a:fillRect l="-2128" t="-8197" r="-8511" b="-24590"/>
                </a:stretch>
              </a:blipFill>
            </p:spPr>
            <p:txBody>
              <a:bodyPr/>
              <a:lstStyle/>
              <a:p>
                <a:r>
                  <a:rPr lang="zh-TW" altLang="en-US">
                    <a:noFill/>
                  </a:rPr>
                  <a:t> </a:t>
                </a:r>
              </a:p>
            </p:txBody>
          </p:sp>
        </mc:Fallback>
      </mc:AlternateContent>
      <p:cxnSp>
        <p:nvCxnSpPr>
          <p:cNvPr id="15" name="Straight Arrow Connector 13"/>
          <p:cNvCxnSpPr/>
          <p:nvPr/>
        </p:nvCxnSpPr>
        <p:spPr>
          <a:xfrm>
            <a:off x="5435848" y="3204893"/>
            <a:ext cx="366712" cy="793210"/>
          </a:xfrm>
          <a:prstGeom prst="straightConnector1">
            <a:avLst/>
          </a:prstGeom>
          <a:ln w="28575">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Oval 50"/>
          <p:cNvSpPr/>
          <p:nvPr/>
        </p:nvSpPr>
        <p:spPr bwMode="auto">
          <a:xfrm>
            <a:off x="5718202" y="3990306"/>
            <a:ext cx="255362" cy="235534"/>
          </a:xfrm>
          <a:prstGeom prst="ellipse">
            <a:avLst/>
          </a:prstGeom>
          <a:noFill/>
          <a:ln w="22225">
            <a:solidFill>
              <a:srgbClr val="00B0F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noFill/>
            </a:endParaRPr>
          </a:p>
        </p:txBody>
      </p:sp>
      <mc:AlternateContent xmlns:mc="http://schemas.openxmlformats.org/markup-compatibility/2006" xmlns:a14="http://schemas.microsoft.com/office/drawing/2010/main">
        <mc:Choice Requires="a14">
          <p:sp>
            <p:nvSpPr>
              <p:cNvPr id="18" name="矩形 17"/>
              <p:cNvSpPr/>
              <p:nvPr/>
            </p:nvSpPr>
            <p:spPr>
              <a:xfrm>
                <a:off x="5738312" y="2941979"/>
                <a:ext cx="569387" cy="369332"/>
              </a:xfrm>
              <a:prstGeom prst="rect">
                <a:avLst/>
              </a:prstGeom>
            </p:spPr>
            <p:txBody>
              <a:bodyPr wrap="none">
                <a:spAutoFit/>
              </a:bodyPr>
              <a:lstStyle/>
              <a:p>
                <a14:m>
                  <m:oMath xmlns:m="http://schemas.openxmlformats.org/officeDocument/2006/math">
                    <m:r>
                      <a:rPr lang="en-US" altLang="zh-TW" i="1" smtClean="0">
                        <a:solidFill>
                          <a:srgbClr val="0070C0"/>
                        </a:solidFill>
                        <a:latin typeface="Cambria Math" panose="02040503050406030204" pitchFamily="18" charset="0"/>
                      </a:rPr>
                      <m:t>Ƞ</m:t>
                    </m:r>
                  </m:oMath>
                </a14:m>
                <a:r>
                  <a:rPr lang="zh-TW" altLang="en-US" dirty="0" smtClean="0">
                    <a:solidFill>
                      <a:srgbClr val="0070C0"/>
                    </a:solidFill>
                  </a:rPr>
                  <a:t>小</a:t>
                </a:r>
                <a:endParaRPr lang="zh-TW" altLang="en-US" dirty="0">
                  <a:solidFill>
                    <a:srgbClr val="0070C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738312" y="2941979"/>
                <a:ext cx="569387" cy="369332"/>
              </a:xfrm>
              <a:prstGeom prst="rect">
                <a:avLst/>
              </a:prstGeom>
              <a:blipFill>
                <a:blip r:embed="rId3"/>
                <a:stretch>
                  <a:fillRect l="-2128" t="-10000" r="-8511"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50312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129" name="矩形圖說文字 128"/>
          <p:cNvSpPr/>
          <p:nvPr/>
        </p:nvSpPr>
        <p:spPr>
          <a:xfrm>
            <a:off x="4534705" y="4341996"/>
            <a:ext cx="2643016" cy="535965"/>
          </a:xfrm>
          <a:prstGeom prst="wedgeRectCallout">
            <a:avLst>
              <a:gd name="adj1" fmla="val -190"/>
              <a:gd name="adj2" fmla="val -17915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Larger gradients</a:t>
            </a:r>
            <a:endParaRPr lang="zh-TW" altLang="en-US" sz="2400" dirty="0"/>
          </a:p>
        </p:txBody>
      </p:sp>
      <p:sp>
        <p:nvSpPr>
          <p:cNvPr id="131" name="矩形 130"/>
          <p:cNvSpPr/>
          <p:nvPr/>
        </p:nvSpPr>
        <p:spPr>
          <a:xfrm>
            <a:off x="1002763" y="5683083"/>
            <a:ext cx="2643016" cy="5572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Almost random</a:t>
            </a:r>
            <a:endParaRPr lang="zh-TW" altLang="en-US" sz="2400" dirty="0"/>
          </a:p>
        </p:txBody>
      </p:sp>
      <p:sp>
        <p:nvSpPr>
          <p:cNvPr id="132" name="矩形 131"/>
          <p:cNvSpPr/>
          <p:nvPr/>
        </p:nvSpPr>
        <p:spPr>
          <a:xfrm>
            <a:off x="4542371" y="5677619"/>
            <a:ext cx="2635350"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Already converge</a:t>
            </a:r>
            <a:endParaRPr lang="zh-TW" altLang="en-US" sz="2400" dirty="0"/>
          </a:p>
        </p:txBody>
      </p:sp>
      <p:sp>
        <p:nvSpPr>
          <p:cNvPr id="133" name="文字方塊 132"/>
          <p:cNvSpPr txBox="1"/>
          <p:nvPr/>
        </p:nvSpPr>
        <p:spPr>
          <a:xfrm>
            <a:off x="6416421" y="6198511"/>
            <a:ext cx="254535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solidFill>
                  <a:schemeClr val="bg1"/>
                </a:solidFill>
              </a:rPr>
              <a:t>based on random!?</a:t>
            </a:r>
            <a:endParaRPr lang="zh-TW" altLang="en-US" sz="2400" dirty="0">
              <a:solidFill>
                <a:schemeClr val="bg1"/>
              </a:solidFill>
            </a:endParaRPr>
          </a:p>
        </p:txBody>
      </p:sp>
      <p:sp>
        <p:nvSpPr>
          <p:cNvPr id="134" name="矩形 133"/>
          <p:cNvSpPr/>
          <p:nvPr/>
        </p:nvSpPr>
        <p:spPr>
          <a:xfrm>
            <a:off x="1002763" y="5022157"/>
            <a:ext cx="2643016" cy="558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Learn very slow</a:t>
            </a:r>
            <a:endParaRPr lang="zh-TW" altLang="en-US" sz="2400" dirty="0"/>
          </a:p>
        </p:txBody>
      </p:sp>
      <p:sp>
        <p:nvSpPr>
          <p:cNvPr id="136" name="矩形 135"/>
          <p:cNvSpPr/>
          <p:nvPr/>
        </p:nvSpPr>
        <p:spPr>
          <a:xfrm>
            <a:off x="4537996" y="5023425"/>
            <a:ext cx="2639725"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Learn very fast</a:t>
            </a:r>
            <a:endParaRPr lang="zh-TW" altLang="en-US" sz="2400" dirty="0"/>
          </a:p>
        </p:txBody>
      </p:sp>
      <p:sp>
        <p:nvSpPr>
          <p:cNvPr id="137" name="矩形 136"/>
          <p:cNvSpPr/>
          <p:nvPr/>
        </p:nvSpPr>
        <p:spPr>
          <a:xfrm>
            <a:off x="2896306" y="152193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8" name="矩形 137"/>
          <p:cNvSpPr/>
          <p:nvPr/>
        </p:nvSpPr>
        <p:spPr>
          <a:xfrm>
            <a:off x="4221892" y="150558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9" name="矩形 138"/>
          <p:cNvSpPr/>
          <p:nvPr/>
        </p:nvSpPr>
        <p:spPr>
          <a:xfrm>
            <a:off x="6255229" y="153272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1" name="矩形 140"/>
          <p:cNvSpPr/>
          <p:nvPr/>
        </p:nvSpPr>
        <p:spPr>
          <a:xfrm>
            <a:off x="1713203" y="15495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2" name="直線單箭頭接點 141"/>
          <p:cNvCxnSpPr/>
          <p:nvPr/>
        </p:nvCxnSpPr>
        <p:spPr>
          <a:xfrm>
            <a:off x="6642036" y="2581149"/>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a:off x="6751352" y="3827039"/>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a:off x="6618152" y="1802346"/>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781591" y="226726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6" name="矩形 145"/>
          <p:cNvSpPr/>
          <p:nvPr/>
        </p:nvSpPr>
        <p:spPr>
          <a:xfrm>
            <a:off x="1787409" y="16969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7" name="Object 12"/>
          <p:cNvGraphicFramePr>
            <a:graphicFrameLocks noChangeAspect="1"/>
          </p:cNvGraphicFramePr>
          <p:nvPr>
            <p:extLst/>
          </p:nvPr>
        </p:nvGraphicFramePr>
        <p:xfrm>
          <a:off x="1800108" y="1601689"/>
          <a:ext cx="325438" cy="461962"/>
        </p:xfrm>
        <a:graphic>
          <a:graphicData uri="http://schemas.openxmlformats.org/presentationml/2006/ole">
            <mc:AlternateContent xmlns:mc="http://schemas.openxmlformats.org/markup-compatibility/2006">
              <mc:Choice xmlns:v="urn:schemas-microsoft-com:vml" Requires="v">
                <p:oleObj spid="_x0000_s4215"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800108" y="16016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extLst/>
          </p:nvPr>
        </p:nvGraphicFramePr>
        <p:xfrm>
          <a:off x="1805404" y="2184418"/>
          <a:ext cx="352425" cy="461963"/>
        </p:xfrm>
        <a:graphic>
          <a:graphicData uri="http://schemas.openxmlformats.org/presentationml/2006/ole">
            <mc:AlternateContent xmlns:mc="http://schemas.openxmlformats.org/markup-compatibility/2006">
              <mc:Choice xmlns:v="urn:schemas-microsoft-com:vml" Requires="v">
                <p:oleObj spid="_x0000_s4216"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805404" y="218441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 name="橢圓 148"/>
          <p:cNvSpPr/>
          <p:nvPr/>
        </p:nvSpPr>
        <p:spPr>
          <a:xfrm>
            <a:off x="2993416" y="153293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0" name="橢圓 149"/>
          <p:cNvSpPr/>
          <p:nvPr/>
        </p:nvSpPr>
        <p:spPr>
          <a:xfrm>
            <a:off x="2995758" y="23115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1" name="橢圓 150"/>
          <p:cNvSpPr/>
          <p:nvPr/>
        </p:nvSpPr>
        <p:spPr>
          <a:xfrm>
            <a:off x="2984125" y="353951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2" name="文字方塊 151"/>
          <p:cNvSpPr txBox="1"/>
          <p:nvPr/>
        </p:nvSpPr>
        <p:spPr>
          <a:xfrm rot="5400000">
            <a:off x="2981378"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3" name="矩形 152"/>
          <p:cNvSpPr/>
          <p:nvPr/>
        </p:nvSpPr>
        <p:spPr>
          <a:xfrm>
            <a:off x="1791116" y="366502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4" name="Object 12"/>
          <p:cNvGraphicFramePr>
            <a:graphicFrameLocks noChangeAspect="1"/>
          </p:cNvGraphicFramePr>
          <p:nvPr>
            <p:extLst/>
          </p:nvPr>
        </p:nvGraphicFramePr>
        <p:xfrm>
          <a:off x="1788000" y="3568771"/>
          <a:ext cx="407988" cy="488950"/>
        </p:xfrm>
        <a:graphic>
          <a:graphicData uri="http://schemas.openxmlformats.org/presentationml/2006/ole">
            <mc:AlternateContent xmlns:mc="http://schemas.openxmlformats.org/markup-compatibility/2006">
              <mc:Choice xmlns:v="urn:schemas-microsoft-com:vml" Requires="v">
                <p:oleObj spid="_x0000_s4217"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1788000" y="356877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 name="文字方塊 154"/>
          <p:cNvSpPr txBox="1"/>
          <p:nvPr/>
        </p:nvSpPr>
        <p:spPr>
          <a:xfrm rot="5400000">
            <a:off x="1667048" y="294996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6" name="橢圓 155"/>
          <p:cNvSpPr/>
          <p:nvPr/>
        </p:nvSpPr>
        <p:spPr>
          <a:xfrm>
            <a:off x="4308978" y="153293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7" name="橢圓 156"/>
          <p:cNvSpPr/>
          <p:nvPr/>
        </p:nvSpPr>
        <p:spPr>
          <a:xfrm>
            <a:off x="4311320" y="231150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8" name="橢圓 157"/>
          <p:cNvSpPr/>
          <p:nvPr/>
        </p:nvSpPr>
        <p:spPr>
          <a:xfrm>
            <a:off x="4299687" y="353951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9" name="文字方塊 158"/>
          <p:cNvSpPr txBox="1"/>
          <p:nvPr/>
        </p:nvSpPr>
        <p:spPr>
          <a:xfrm rot="5400000">
            <a:off x="4296940"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0" name="橢圓 159"/>
          <p:cNvSpPr/>
          <p:nvPr/>
        </p:nvSpPr>
        <p:spPr>
          <a:xfrm>
            <a:off x="6331073" y="15246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1" name="橢圓 160"/>
          <p:cNvSpPr/>
          <p:nvPr/>
        </p:nvSpPr>
        <p:spPr>
          <a:xfrm>
            <a:off x="6333415" y="228453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2" name="橢圓 161"/>
          <p:cNvSpPr/>
          <p:nvPr/>
        </p:nvSpPr>
        <p:spPr>
          <a:xfrm>
            <a:off x="6340443" y="353120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3" name="文字方塊 162"/>
          <p:cNvSpPr txBox="1"/>
          <p:nvPr/>
        </p:nvSpPr>
        <p:spPr>
          <a:xfrm rot="5400000">
            <a:off x="6337696" y="295033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4" name="文字方塊 163"/>
          <p:cNvSpPr txBox="1"/>
          <p:nvPr/>
        </p:nvSpPr>
        <p:spPr>
          <a:xfrm>
            <a:off x="4881023" y="147435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5" name="文字方塊 164"/>
          <p:cNvSpPr txBox="1"/>
          <p:nvPr/>
        </p:nvSpPr>
        <p:spPr>
          <a:xfrm>
            <a:off x="4898646" y="22598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6" name="文字方塊 165"/>
          <p:cNvSpPr txBox="1"/>
          <p:nvPr/>
        </p:nvSpPr>
        <p:spPr>
          <a:xfrm>
            <a:off x="4910826" y="351614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67" name="直線單箭頭接點 166"/>
          <p:cNvCxnSpPr>
            <a:stCxn id="149" idx="6"/>
            <a:endCxn id="156" idx="2"/>
          </p:cNvCxnSpPr>
          <p:nvPr/>
        </p:nvCxnSpPr>
        <p:spPr>
          <a:xfrm>
            <a:off x="3567574" y="182001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p:nvPr/>
        </p:nvCxnSpPr>
        <p:spPr>
          <a:xfrm>
            <a:off x="3567574" y="261176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p:nvPr/>
        </p:nvCxnSpPr>
        <p:spPr>
          <a:xfrm>
            <a:off x="3558283" y="383373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a:stCxn id="150" idx="6"/>
            <a:endCxn id="156" idx="2"/>
          </p:cNvCxnSpPr>
          <p:nvPr/>
        </p:nvCxnSpPr>
        <p:spPr>
          <a:xfrm flipV="1">
            <a:off x="3569916" y="182001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a:stCxn id="149" idx="6"/>
            <a:endCxn id="157" idx="2"/>
          </p:cNvCxnSpPr>
          <p:nvPr/>
        </p:nvCxnSpPr>
        <p:spPr>
          <a:xfrm>
            <a:off x="3567574" y="182001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149" idx="6"/>
            <a:endCxn id="158" idx="2"/>
          </p:cNvCxnSpPr>
          <p:nvPr/>
        </p:nvCxnSpPr>
        <p:spPr>
          <a:xfrm>
            <a:off x="3567574" y="182001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a:stCxn id="150" idx="6"/>
            <a:endCxn id="158" idx="2"/>
          </p:cNvCxnSpPr>
          <p:nvPr/>
        </p:nvCxnSpPr>
        <p:spPr>
          <a:xfrm>
            <a:off x="3569916" y="259858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a:stCxn id="151" idx="6"/>
            <a:endCxn id="156" idx="2"/>
          </p:cNvCxnSpPr>
          <p:nvPr/>
        </p:nvCxnSpPr>
        <p:spPr>
          <a:xfrm flipV="1">
            <a:off x="3558283" y="182001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a:stCxn id="151" idx="6"/>
            <a:endCxn id="157" idx="2"/>
          </p:cNvCxnSpPr>
          <p:nvPr/>
        </p:nvCxnSpPr>
        <p:spPr>
          <a:xfrm flipV="1">
            <a:off x="3558283" y="259858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endCxn id="149" idx="2"/>
          </p:cNvCxnSpPr>
          <p:nvPr/>
        </p:nvCxnSpPr>
        <p:spPr>
          <a:xfrm flipV="1">
            <a:off x="2134016" y="182001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46" idx="3"/>
            <a:endCxn id="150" idx="2"/>
          </p:cNvCxnSpPr>
          <p:nvPr/>
        </p:nvCxnSpPr>
        <p:spPr>
          <a:xfrm>
            <a:off x="2130309" y="186838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46" idx="3"/>
            <a:endCxn id="151" idx="2"/>
          </p:cNvCxnSpPr>
          <p:nvPr/>
        </p:nvCxnSpPr>
        <p:spPr>
          <a:xfrm>
            <a:off x="2130309" y="186838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48" idx="3"/>
            <a:endCxn id="149" idx="2"/>
          </p:cNvCxnSpPr>
          <p:nvPr/>
        </p:nvCxnSpPr>
        <p:spPr>
          <a:xfrm flipV="1">
            <a:off x="2157829" y="182001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stCxn id="145" idx="3"/>
            <a:endCxn id="150" idx="2"/>
          </p:cNvCxnSpPr>
          <p:nvPr/>
        </p:nvCxnSpPr>
        <p:spPr>
          <a:xfrm>
            <a:off x="2124491" y="243871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stCxn id="145" idx="3"/>
            <a:endCxn id="151" idx="2"/>
          </p:cNvCxnSpPr>
          <p:nvPr/>
        </p:nvCxnSpPr>
        <p:spPr>
          <a:xfrm>
            <a:off x="2124491" y="243871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stCxn id="154" idx="3"/>
            <a:endCxn id="149" idx="2"/>
          </p:cNvCxnSpPr>
          <p:nvPr/>
        </p:nvCxnSpPr>
        <p:spPr>
          <a:xfrm flipV="1">
            <a:off x="2195988" y="182001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54" idx="3"/>
            <a:endCxn id="150" idx="2"/>
          </p:cNvCxnSpPr>
          <p:nvPr/>
        </p:nvCxnSpPr>
        <p:spPr>
          <a:xfrm flipV="1">
            <a:off x="2169619" y="259858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54" idx="3"/>
            <a:endCxn id="151" idx="2"/>
          </p:cNvCxnSpPr>
          <p:nvPr/>
        </p:nvCxnSpPr>
        <p:spPr>
          <a:xfrm>
            <a:off x="2169619" y="381319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7328776" y="1489235"/>
            <a:ext cx="642352" cy="2587672"/>
            <a:chOff x="7668524" y="1462486"/>
            <a:chExt cx="642352" cy="2587672"/>
          </a:xfrm>
        </p:grpSpPr>
        <p:sp>
          <p:nvSpPr>
            <p:cNvPr id="185"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6"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87"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88"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189" name="直線單箭頭接點 188"/>
          <p:cNvCxnSpPr/>
          <p:nvPr/>
        </p:nvCxnSpPr>
        <p:spPr>
          <a:xfrm>
            <a:off x="5591673" y="183159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p:nvPr/>
        </p:nvCxnSpPr>
        <p:spPr>
          <a:xfrm>
            <a:off x="5591673" y="262335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p:nvPr/>
        </p:nvCxnSpPr>
        <p:spPr>
          <a:xfrm>
            <a:off x="5582382" y="384531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p:cNvCxnSpPr/>
          <p:nvPr/>
        </p:nvCxnSpPr>
        <p:spPr>
          <a:xfrm flipV="1">
            <a:off x="5594015" y="183159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p:cNvCxnSpPr/>
          <p:nvPr/>
        </p:nvCxnSpPr>
        <p:spPr>
          <a:xfrm>
            <a:off x="5591673" y="183159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a:off x="5591673" y="183159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a:off x="5594015" y="261016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p:cNvCxnSpPr/>
          <p:nvPr/>
        </p:nvCxnSpPr>
        <p:spPr>
          <a:xfrm flipV="1">
            <a:off x="5582382" y="183159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V="1">
            <a:off x="5582382" y="261016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圖說文字 127"/>
          <p:cNvSpPr/>
          <p:nvPr/>
        </p:nvSpPr>
        <p:spPr>
          <a:xfrm>
            <a:off x="1002763" y="4327556"/>
            <a:ext cx="2643016" cy="564847"/>
          </a:xfrm>
          <a:prstGeom prst="wedgeRectCallout">
            <a:avLst>
              <a:gd name="adj1" fmla="val 4384"/>
              <a:gd name="adj2" fmla="val -209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Tree>
    <p:extLst>
      <p:ext uri="{BB962C8B-B14F-4D97-AF65-F5344CB8AC3E}">
        <p14:creationId xmlns:p14="http://schemas.microsoft.com/office/powerpoint/2010/main" val="734990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 name="矩形 129"/>
          <p:cNvSpPr/>
          <p:nvPr/>
        </p:nvSpPr>
        <p:spPr>
          <a:xfrm>
            <a:off x="7959846" y="187648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9" name="矩形 128"/>
          <p:cNvSpPr/>
          <p:nvPr/>
        </p:nvSpPr>
        <p:spPr>
          <a:xfrm>
            <a:off x="6309431" y="191045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61" name="矩形 60"/>
          <p:cNvSpPr/>
          <p:nvPr/>
        </p:nvSpPr>
        <p:spPr>
          <a:xfrm>
            <a:off x="1811753" y="195803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矩形 61"/>
          <p:cNvSpPr/>
          <p:nvPr/>
        </p:nvSpPr>
        <p:spPr>
          <a:xfrm>
            <a:off x="3137339" y="19416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3" name="矩形 62"/>
          <p:cNvSpPr/>
          <p:nvPr/>
        </p:nvSpPr>
        <p:spPr>
          <a:xfrm>
            <a:off x="5170676" y="19688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矩形 63"/>
          <p:cNvSpPr/>
          <p:nvPr/>
        </p:nvSpPr>
        <p:spPr>
          <a:xfrm>
            <a:off x="628650" y="198567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5" name="直線單箭頭接點 64"/>
          <p:cNvCxnSpPr/>
          <p:nvPr/>
        </p:nvCxnSpPr>
        <p:spPr>
          <a:xfrm>
            <a:off x="5557483" y="3017247"/>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5666799" y="4263137"/>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533599" y="2238444"/>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97038" y="27033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9" name="矩形 68"/>
          <p:cNvSpPr/>
          <p:nvPr/>
        </p:nvSpPr>
        <p:spPr>
          <a:xfrm>
            <a:off x="702856" y="213303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0" name="Object 12"/>
          <p:cNvGraphicFramePr>
            <a:graphicFrameLocks noChangeAspect="1"/>
          </p:cNvGraphicFramePr>
          <p:nvPr>
            <p:extLst/>
          </p:nvPr>
        </p:nvGraphicFramePr>
        <p:xfrm>
          <a:off x="715555" y="2037787"/>
          <a:ext cx="325438" cy="461962"/>
        </p:xfrm>
        <a:graphic>
          <a:graphicData uri="http://schemas.openxmlformats.org/presentationml/2006/ole">
            <mc:AlternateContent xmlns:mc="http://schemas.openxmlformats.org/markup-compatibility/2006">
              <mc:Choice xmlns:v="urn:schemas-microsoft-com:vml" Requires="v">
                <p:oleObj spid="_x0000_s5239"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715555" y="203778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12"/>
          <p:cNvGraphicFramePr>
            <a:graphicFrameLocks noChangeAspect="1"/>
          </p:cNvGraphicFramePr>
          <p:nvPr>
            <p:extLst/>
          </p:nvPr>
        </p:nvGraphicFramePr>
        <p:xfrm>
          <a:off x="720851" y="2620516"/>
          <a:ext cx="352425" cy="461963"/>
        </p:xfrm>
        <a:graphic>
          <a:graphicData uri="http://schemas.openxmlformats.org/presentationml/2006/ole">
            <mc:AlternateContent xmlns:mc="http://schemas.openxmlformats.org/markup-compatibility/2006">
              <mc:Choice xmlns:v="urn:schemas-microsoft-com:vml" Requires="v">
                <p:oleObj spid="_x0000_s5240"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720851" y="262051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橢圓 71"/>
          <p:cNvSpPr/>
          <p:nvPr/>
        </p:nvSpPr>
        <p:spPr>
          <a:xfrm>
            <a:off x="1908863" y="19690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3" name="橢圓 72"/>
          <p:cNvSpPr/>
          <p:nvPr/>
        </p:nvSpPr>
        <p:spPr>
          <a:xfrm>
            <a:off x="1911205" y="27476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4" name="橢圓 73"/>
          <p:cNvSpPr/>
          <p:nvPr/>
        </p:nvSpPr>
        <p:spPr>
          <a:xfrm>
            <a:off x="1899572" y="39756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5" name="文字方塊 74"/>
          <p:cNvSpPr txBox="1"/>
          <p:nvPr/>
        </p:nvSpPr>
        <p:spPr>
          <a:xfrm rot="5400000">
            <a:off x="1896825"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矩形 75"/>
          <p:cNvSpPr/>
          <p:nvPr/>
        </p:nvSpPr>
        <p:spPr>
          <a:xfrm>
            <a:off x="706563" y="4101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7" name="Object 12"/>
          <p:cNvGraphicFramePr>
            <a:graphicFrameLocks noChangeAspect="1"/>
          </p:cNvGraphicFramePr>
          <p:nvPr>
            <p:extLst/>
          </p:nvPr>
        </p:nvGraphicFramePr>
        <p:xfrm>
          <a:off x="703447" y="4004869"/>
          <a:ext cx="407988" cy="488950"/>
        </p:xfrm>
        <a:graphic>
          <a:graphicData uri="http://schemas.openxmlformats.org/presentationml/2006/ole">
            <mc:AlternateContent xmlns:mc="http://schemas.openxmlformats.org/markup-compatibility/2006">
              <mc:Choice xmlns:v="urn:schemas-microsoft-com:vml" Requires="v">
                <p:oleObj spid="_x0000_s5241"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703447" y="400486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文字方塊 77"/>
          <p:cNvSpPr txBox="1"/>
          <p:nvPr/>
        </p:nvSpPr>
        <p:spPr>
          <a:xfrm rot="5400000">
            <a:off x="582495" y="3386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9" name="橢圓 78"/>
          <p:cNvSpPr/>
          <p:nvPr/>
        </p:nvSpPr>
        <p:spPr>
          <a:xfrm>
            <a:off x="3224425" y="196903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226767" y="27476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215134" y="39756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212387"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橢圓 82"/>
          <p:cNvSpPr/>
          <p:nvPr/>
        </p:nvSpPr>
        <p:spPr>
          <a:xfrm>
            <a:off x="5246520" y="196072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橢圓 83"/>
          <p:cNvSpPr/>
          <p:nvPr/>
        </p:nvSpPr>
        <p:spPr>
          <a:xfrm>
            <a:off x="5248862" y="2720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橢圓 84"/>
          <p:cNvSpPr/>
          <p:nvPr/>
        </p:nvSpPr>
        <p:spPr>
          <a:xfrm>
            <a:off x="5255890" y="396730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6" name="文字方塊 85"/>
          <p:cNvSpPr txBox="1"/>
          <p:nvPr/>
        </p:nvSpPr>
        <p:spPr>
          <a:xfrm rot="5400000">
            <a:off x="5253143" y="33864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7" name="文字方塊 86"/>
          <p:cNvSpPr txBox="1"/>
          <p:nvPr/>
        </p:nvSpPr>
        <p:spPr>
          <a:xfrm>
            <a:off x="3796470" y="19104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3814093" y="26959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文字方塊 88"/>
          <p:cNvSpPr txBox="1"/>
          <p:nvPr/>
        </p:nvSpPr>
        <p:spPr>
          <a:xfrm>
            <a:off x="3826273" y="395224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90" name="直線單箭頭接點 89"/>
          <p:cNvCxnSpPr>
            <a:stCxn id="72" idx="6"/>
            <a:endCxn id="79" idx="2"/>
          </p:cNvCxnSpPr>
          <p:nvPr/>
        </p:nvCxnSpPr>
        <p:spPr>
          <a:xfrm>
            <a:off x="2483021" y="225611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2483021" y="304786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2473730" y="426983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73" idx="6"/>
            <a:endCxn id="79" idx="2"/>
          </p:cNvCxnSpPr>
          <p:nvPr/>
        </p:nvCxnSpPr>
        <p:spPr>
          <a:xfrm flipV="1">
            <a:off x="2485363" y="225611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72" idx="6"/>
            <a:endCxn id="80" idx="2"/>
          </p:cNvCxnSpPr>
          <p:nvPr/>
        </p:nvCxnSpPr>
        <p:spPr>
          <a:xfrm>
            <a:off x="2483021" y="225611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72" idx="6"/>
            <a:endCxn id="81" idx="2"/>
          </p:cNvCxnSpPr>
          <p:nvPr/>
        </p:nvCxnSpPr>
        <p:spPr>
          <a:xfrm>
            <a:off x="2483021" y="225611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73" idx="6"/>
            <a:endCxn id="81" idx="2"/>
          </p:cNvCxnSpPr>
          <p:nvPr/>
        </p:nvCxnSpPr>
        <p:spPr>
          <a:xfrm>
            <a:off x="2485363" y="303468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4" idx="6"/>
            <a:endCxn id="79" idx="2"/>
          </p:cNvCxnSpPr>
          <p:nvPr/>
        </p:nvCxnSpPr>
        <p:spPr>
          <a:xfrm flipV="1">
            <a:off x="2473730" y="225611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74" idx="6"/>
            <a:endCxn id="80" idx="2"/>
          </p:cNvCxnSpPr>
          <p:nvPr/>
        </p:nvCxnSpPr>
        <p:spPr>
          <a:xfrm flipV="1">
            <a:off x="2473730" y="303468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72" idx="2"/>
          </p:cNvCxnSpPr>
          <p:nvPr/>
        </p:nvCxnSpPr>
        <p:spPr>
          <a:xfrm flipV="1">
            <a:off x="1049463" y="225611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69" idx="3"/>
            <a:endCxn id="73" idx="2"/>
          </p:cNvCxnSpPr>
          <p:nvPr/>
        </p:nvCxnSpPr>
        <p:spPr>
          <a:xfrm>
            <a:off x="1045756" y="230448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69" idx="3"/>
            <a:endCxn id="74" idx="2"/>
          </p:cNvCxnSpPr>
          <p:nvPr/>
        </p:nvCxnSpPr>
        <p:spPr>
          <a:xfrm>
            <a:off x="1045756" y="230448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3"/>
            <a:endCxn id="72" idx="2"/>
          </p:cNvCxnSpPr>
          <p:nvPr/>
        </p:nvCxnSpPr>
        <p:spPr>
          <a:xfrm flipV="1">
            <a:off x="1073276" y="225611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68" idx="3"/>
            <a:endCxn id="73" idx="2"/>
          </p:cNvCxnSpPr>
          <p:nvPr/>
        </p:nvCxnSpPr>
        <p:spPr>
          <a:xfrm>
            <a:off x="1039938" y="287481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8" idx="3"/>
            <a:endCxn id="74" idx="2"/>
          </p:cNvCxnSpPr>
          <p:nvPr/>
        </p:nvCxnSpPr>
        <p:spPr>
          <a:xfrm>
            <a:off x="1039938" y="287481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77" idx="3"/>
            <a:endCxn id="72" idx="2"/>
          </p:cNvCxnSpPr>
          <p:nvPr/>
        </p:nvCxnSpPr>
        <p:spPr>
          <a:xfrm flipV="1">
            <a:off x="1111435" y="225611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77" idx="3"/>
            <a:endCxn id="73" idx="2"/>
          </p:cNvCxnSpPr>
          <p:nvPr/>
        </p:nvCxnSpPr>
        <p:spPr>
          <a:xfrm flipV="1">
            <a:off x="1085066" y="303468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77" idx="3"/>
            <a:endCxn id="74" idx="2"/>
          </p:cNvCxnSpPr>
          <p:nvPr/>
        </p:nvCxnSpPr>
        <p:spPr>
          <a:xfrm>
            <a:off x="1085066" y="424928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群組 107"/>
          <p:cNvGrpSpPr/>
          <p:nvPr/>
        </p:nvGrpSpPr>
        <p:grpSpPr>
          <a:xfrm>
            <a:off x="6244223" y="1925333"/>
            <a:ext cx="642352" cy="2577734"/>
            <a:chOff x="7668524" y="1462486"/>
            <a:chExt cx="642352" cy="2577734"/>
          </a:xfrm>
        </p:grpSpPr>
        <p:sp>
          <p:nvSpPr>
            <p:cNvPr id="109" name="文字方塊 108"/>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10" name="文字方塊 109"/>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1"/>
                  <a:stretch>
                    <a:fillRect/>
                  </a:stretch>
                </a:blipFill>
              </p:spPr>
              <p:txBody>
                <a:bodyPr/>
                <a:lstStyle/>
                <a:p>
                  <a:r>
                    <a:rPr lang="zh-TW" altLang="en-US">
                      <a:noFill/>
                    </a:rPr>
                    <a:t> </a:t>
                  </a:r>
                </a:p>
              </p:txBody>
            </p:sp>
          </mc:Fallback>
        </mc:AlternateContent>
      </p:grpSp>
      <p:cxnSp>
        <p:nvCxnSpPr>
          <p:cNvPr id="113" name="直線單箭頭接點 112"/>
          <p:cNvCxnSpPr/>
          <p:nvPr/>
        </p:nvCxnSpPr>
        <p:spPr>
          <a:xfrm>
            <a:off x="4507120" y="226769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4507120" y="305944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4497829" y="428141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flipV="1">
            <a:off x="4509462" y="226769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a:off x="4507120" y="226769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4507120" y="226769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4509462" y="304626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4497829" y="226769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4497829" y="304626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p:cNvGrpSpPr/>
          <p:nvPr/>
        </p:nvGrpSpPr>
        <p:grpSpPr>
          <a:xfrm>
            <a:off x="7948561" y="1958032"/>
            <a:ext cx="642352" cy="2577734"/>
            <a:chOff x="7668524" y="1462486"/>
            <a:chExt cx="642352" cy="2577734"/>
          </a:xfrm>
        </p:grpSpPr>
        <p:sp>
          <p:nvSpPr>
            <p:cNvPr id="125" name="文字方塊 12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6" name="文字方塊 125"/>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27" name="文字方塊 126"/>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4"/>
                  <a:stretch>
                    <a:fillRect/>
                  </a:stretch>
                </a:blipFill>
              </p:spPr>
              <p:txBody>
                <a:bodyPr/>
                <a:lstStyle/>
                <a:p>
                  <a:r>
                    <a:rPr lang="zh-TW" altLang="en-US">
                      <a:noFill/>
                    </a:rPr>
                    <a:t> </a:t>
                  </a:r>
                </a:p>
              </p:txBody>
            </p:sp>
          </mc:Fallback>
        </mc:AlternateContent>
      </p:grpSp>
      <p:sp>
        <p:nvSpPr>
          <p:cNvPr id="131" name="左-右雙向箭號 130"/>
          <p:cNvSpPr/>
          <p:nvPr/>
        </p:nvSpPr>
        <p:spPr>
          <a:xfrm>
            <a:off x="6990289" y="2973068"/>
            <a:ext cx="930070" cy="44631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2" name="文字方塊 131"/>
              <p:cNvSpPr txBox="1"/>
              <p:nvPr/>
            </p:nvSpPr>
            <p:spPr>
              <a:xfrm>
                <a:off x="7191833" y="3411153"/>
                <a:ext cx="361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𝑙</m:t>
                      </m:r>
                    </m:oMath>
                  </m:oMathPara>
                </a14:m>
                <a:endParaRPr lang="zh-TW" altLang="en-US" sz="24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7191833" y="3411153"/>
                <a:ext cx="361125" cy="461665"/>
              </a:xfrm>
              <a:prstGeom prst="rect">
                <a:avLst/>
              </a:prstGeom>
              <a:blipFill>
                <a:blip r:embed="rId15"/>
                <a:stretch>
                  <a:fillRect/>
                </a:stretch>
              </a:blipFill>
            </p:spPr>
            <p:txBody>
              <a:bodyPr/>
              <a:lstStyle/>
              <a:p>
                <a:r>
                  <a:rPr lang="zh-TW" altLang="en-US">
                    <a:noFill/>
                  </a:rPr>
                  <a:t> </a:t>
                </a:r>
              </a:p>
            </p:txBody>
          </p:sp>
        </mc:Fallback>
      </mc:AlternateContent>
      <p:sp>
        <p:nvSpPr>
          <p:cNvPr id="133" name="文字方塊 132"/>
          <p:cNvSpPr txBox="1"/>
          <p:nvPr/>
        </p:nvSpPr>
        <p:spPr>
          <a:xfrm>
            <a:off x="956966" y="5414929"/>
            <a:ext cx="5918325" cy="461665"/>
          </a:xfrm>
          <a:prstGeom prst="rect">
            <a:avLst/>
          </a:prstGeom>
          <a:noFill/>
        </p:spPr>
        <p:txBody>
          <a:bodyPr wrap="square" rtlCol="0">
            <a:spAutoFit/>
          </a:bodyPr>
          <a:lstStyle/>
          <a:p>
            <a:r>
              <a:rPr lang="en-US" altLang="zh-TW" sz="2400" dirty="0"/>
              <a:t>Intuitive way to compute the derivatives …</a:t>
            </a:r>
            <a:endParaRPr lang="zh-TW" altLang="en-US" sz="2400" dirty="0"/>
          </a:p>
        </p:txBody>
      </p:sp>
      <mc:AlternateContent xmlns:mc="http://schemas.openxmlformats.org/markup-compatibility/2006" xmlns:a14="http://schemas.microsoft.com/office/drawing/2010/main">
        <mc:Choice Requires="a14">
          <p:sp>
            <p:nvSpPr>
              <p:cNvPr id="135" name="文字方塊 134"/>
              <p:cNvSpPr txBox="1"/>
              <p:nvPr/>
            </p:nvSpPr>
            <p:spPr>
              <a:xfrm>
                <a:off x="6304412" y="5876594"/>
                <a:ext cx="921663"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m:t>
                      </m:r>
                    </m:oMath>
                  </m:oMathPara>
                </a14:m>
                <a:endParaRPr lang="zh-TW" altLang="en-US" sz="240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6304412" y="5876594"/>
                <a:ext cx="921663" cy="702244"/>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p:cNvSpPr txBox="1"/>
              <p:nvPr/>
            </p:nvSpPr>
            <p:spPr>
              <a:xfrm>
                <a:off x="1029335" y="4686014"/>
                <a:ext cx="9022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oMath>
                  </m:oMathPara>
                </a14:m>
                <a:endParaRPr lang="zh-TW" altLang="en-US" sz="2400" dirty="0"/>
              </a:p>
            </p:txBody>
          </p:sp>
        </mc:Choice>
        <mc:Fallback xmlns="">
          <p:sp>
            <p:nvSpPr>
              <p:cNvPr id="138" name="文字方塊 137"/>
              <p:cNvSpPr txBox="1">
                <a:spLocks noRot="1" noChangeAspect="1" noMove="1" noResize="1" noEditPoints="1" noAdjustHandles="1" noChangeArrowheads="1" noChangeShapeType="1" noTextEdit="1"/>
              </p:cNvSpPr>
              <p:nvPr/>
            </p:nvSpPr>
            <p:spPr>
              <a:xfrm>
                <a:off x="1029335" y="4686014"/>
                <a:ext cx="902235" cy="461665"/>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p:cNvSpPr txBox="1"/>
              <p:nvPr/>
            </p:nvSpPr>
            <p:spPr>
              <a:xfrm>
                <a:off x="7029184" y="3813315"/>
                <a:ext cx="7730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m:t>
                      </m:r>
                    </m:oMath>
                  </m:oMathPara>
                </a14:m>
                <a:endParaRPr lang="zh-TW" altLang="en-US" sz="2400" dirty="0"/>
              </a:p>
            </p:txBody>
          </p:sp>
        </mc:Choice>
        <mc:Fallback xmlns="">
          <p:sp>
            <p:nvSpPr>
              <p:cNvPr id="139" name="文字方塊 138"/>
              <p:cNvSpPr txBox="1">
                <a:spLocks noRot="1" noChangeAspect="1" noMove="1" noResize="1" noEditPoints="1" noAdjustHandles="1" noChangeArrowheads="1" noChangeShapeType="1" noTextEdit="1"/>
              </p:cNvSpPr>
              <p:nvPr/>
            </p:nvSpPr>
            <p:spPr>
              <a:xfrm>
                <a:off x="7029184" y="3813315"/>
                <a:ext cx="773096" cy="461665"/>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文字方塊 140"/>
              <p:cNvSpPr txBox="1"/>
              <p:nvPr/>
            </p:nvSpPr>
            <p:spPr>
              <a:xfrm>
                <a:off x="7318726" y="5876594"/>
                <a:ext cx="488339"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m:t>
                          </m:r>
                        </m:num>
                        <m:den>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den>
                      </m:f>
                    </m:oMath>
                  </m:oMathPara>
                </a14:m>
                <a:endParaRPr lang="zh-TW" altLang="en-US" sz="2400" dirty="0"/>
              </a:p>
            </p:txBody>
          </p:sp>
        </mc:Choice>
        <mc:Fallback xmlns="">
          <p:sp>
            <p:nvSpPr>
              <p:cNvPr id="141" name="文字方塊 140"/>
              <p:cNvSpPr txBox="1">
                <a:spLocks noRot="1" noChangeAspect="1" noMove="1" noResize="1" noEditPoints="1" noAdjustHandles="1" noChangeArrowheads="1" noChangeShapeType="1" noTextEdit="1"/>
              </p:cNvSpPr>
              <p:nvPr/>
            </p:nvSpPr>
            <p:spPr>
              <a:xfrm>
                <a:off x="7318726" y="5876594"/>
                <a:ext cx="488339" cy="702244"/>
              </a:xfrm>
              <a:prstGeom prst="rect">
                <a:avLst/>
              </a:prstGeom>
              <a:blipFill>
                <a:blip r:embed="rId19"/>
                <a:stretch>
                  <a:fillRect/>
                </a:stretch>
              </a:blipFill>
            </p:spPr>
            <p:txBody>
              <a:bodyPr/>
              <a:lstStyle/>
              <a:p>
                <a:r>
                  <a:rPr lang="zh-TW" altLang="en-US">
                    <a:noFill/>
                  </a:rPr>
                  <a:t> </a:t>
                </a:r>
              </a:p>
            </p:txBody>
          </p:sp>
        </mc:Fallback>
      </mc:AlternateContent>
      <p:sp>
        <p:nvSpPr>
          <p:cNvPr id="4" name="左-右雙向箭號 3"/>
          <p:cNvSpPr/>
          <p:nvPr/>
        </p:nvSpPr>
        <p:spPr>
          <a:xfrm rot="5400000">
            <a:off x="987114" y="4025362"/>
            <a:ext cx="965281" cy="511427"/>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36" name="左-右雙向箭號 135"/>
          <p:cNvSpPr/>
          <p:nvPr/>
        </p:nvSpPr>
        <p:spPr>
          <a:xfrm rot="5400000">
            <a:off x="2326876" y="4082465"/>
            <a:ext cx="660247" cy="39627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0" name="左-右雙向箭號 139"/>
          <p:cNvSpPr/>
          <p:nvPr/>
        </p:nvSpPr>
        <p:spPr>
          <a:xfrm rot="5400000">
            <a:off x="3651368" y="4097470"/>
            <a:ext cx="482606" cy="26723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2" name="左-右雙向箭號 141"/>
          <p:cNvSpPr>
            <a:spLocks noChangeAspect="1"/>
          </p:cNvSpPr>
          <p:nvPr/>
        </p:nvSpPr>
        <p:spPr>
          <a:xfrm rot="5400000">
            <a:off x="7340792" y="3122642"/>
            <a:ext cx="268770" cy="183094"/>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3" name="手繪多邊形 142"/>
          <p:cNvSpPr/>
          <p:nvPr/>
        </p:nvSpPr>
        <p:spPr>
          <a:xfrm>
            <a:off x="1933060" y="4136984"/>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手繪多邊形 143"/>
          <p:cNvSpPr/>
          <p:nvPr/>
        </p:nvSpPr>
        <p:spPr>
          <a:xfrm>
            <a:off x="3267060" y="4171526"/>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圖說文字 153"/>
          <p:cNvSpPr/>
          <p:nvPr/>
        </p:nvSpPr>
        <p:spPr>
          <a:xfrm>
            <a:off x="572118" y="1308019"/>
            <a:ext cx="2643016" cy="564847"/>
          </a:xfrm>
          <a:prstGeom prst="wedgeRectCallout">
            <a:avLst>
              <a:gd name="adj1" fmla="val -15935"/>
              <a:gd name="adj2" fmla="val 1939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
        <p:nvSpPr>
          <p:cNvPr id="155" name="左-右雙向箭號 154"/>
          <p:cNvSpPr/>
          <p:nvPr/>
        </p:nvSpPr>
        <p:spPr>
          <a:xfrm rot="5400000">
            <a:off x="5790526" y="4091611"/>
            <a:ext cx="401721" cy="24092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nvGrpSpPr>
          <p:cNvPr id="146" name="群組 145"/>
          <p:cNvGrpSpPr/>
          <p:nvPr/>
        </p:nvGrpSpPr>
        <p:grpSpPr>
          <a:xfrm>
            <a:off x="4259736" y="1705203"/>
            <a:ext cx="4334480" cy="3410426"/>
            <a:chOff x="3826273" y="2417879"/>
            <a:chExt cx="4334480" cy="3410426"/>
          </a:xfrm>
        </p:grpSpPr>
        <p:pic>
          <p:nvPicPr>
            <p:cNvPr id="147" name="圖片 146"/>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3826273" y="2417879"/>
              <a:ext cx="4334480" cy="3410426"/>
            </a:xfrm>
            <a:prstGeom prst="rect">
              <a:avLst/>
            </a:prstGeom>
            <a:ln w="38100">
              <a:solidFill>
                <a:schemeClr val="tx1"/>
              </a:solidFill>
            </a:ln>
          </p:spPr>
        </p:pic>
        <p:cxnSp>
          <p:nvCxnSpPr>
            <p:cNvPr id="148" name="直線接點 147"/>
            <p:cNvCxnSpPr/>
            <p:nvPr/>
          </p:nvCxnSpPr>
          <p:spPr>
            <a:xfrm>
              <a:off x="6696058" y="3528555"/>
              <a:ext cx="0" cy="151344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9" name="直線接點 148"/>
            <p:cNvCxnSpPr/>
            <p:nvPr/>
          </p:nvCxnSpPr>
          <p:spPr>
            <a:xfrm>
              <a:off x="7643303" y="3326101"/>
              <a:ext cx="0" cy="171590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線接點 149"/>
            <p:cNvCxnSpPr/>
            <p:nvPr/>
          </p:nvCxnSpPr>
          <p:spPr>
            <a:xfrm flipH="1">
              <a:off x="5917019" y="3287769"/>
              <a:ext cx="1726284"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1" name="直線接點 150"/>
            <p:cNvCxnSpPr/>
            <p:nvPr/>
          </p:nvCxnSpPr>
          <p:spPr>
            <a:xfrm flipH="1">
              <a:off x="5917018" y="3528555"/>
              <a:ext cx="772745"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152" name="文字方塊 151"/>
            <p:cNvSpPr txBox="1"/>
            <p:nvPr/>
          </p:nvSpPr>
          <p:spPr>
            <a:xfrm>
              <a:off x="6598003" y="4959396"/>
              <a:ext cx="1139472" cy="830997"/>
            </a:xfrm>
            <a:prstGeom prst="rect">
              <a:avLst/>
            </a:prstGeom>
            <a:noFill/>
          </p:spPr>
          <p:txBody>
            <a:bodyPr wrap="square" rtlCol="0">
              <a:spAutoFit/>
            </a:bodyPr>
            <a:lstStyle/>
            <a:p>
              <a:pPr algn="ctr"/>
              <a:r>
                <a:rPr lang="en-US" altLang="zh-TW" sz="2400" dirty="0"/>
                <a:t>Large input</a:t>
              </a:r>
              <a:endParaRPr lang="zh-TW" altLang="en-US" sz="2400" dirty="0"/>
            </a:p>
          </p:txBody>
        </p:sp>
        <p:sp>
          <p:nvSpPr>
            <p:cNvPr id="153" name="文字方塊 152"/>
            <p:cNvSpPr txBox="1"/>
            <p:nvPr/>
          </p:nvSpPr>
          <p:spPr>
            <a:xfrm>
              <a:off x="4777545" y="2964063"/>
              <a:ext cx="1139472" cy="830997"/>
            </a:xfrm>
            <a:prstGeom prst="rect">
              <a:avLst/>
            </a:prstGeom>
            <a:noFill/>
          </p:spPr>
          <p:txBody>
            <a:bodyPr wrap="square" rtlCol="0">
              <a:spAutoFit/>
            </a:bodyPr>
            <a:lstStyle/>
            <a:p>
              <a:pPr algn="ctr"/>
              <a:r>
                <a:rPr lang="en-US" altLang="zh-TW" sz="2400" dirty="0"/>
                <a:t>Small output</a:t>
              </a:r>
              <a:endParaRPr lang="zh-TW" altLang="en-US" sz="2400" dirty="0"/>
            </a:p>
          </p:txBody>
        </p:sp>
      </p:grpSp>
    </p:spTree>
    <p:extLst>
      <p:ext uri="{BB962C8B-B14F-4D97-AF65-F5344CB8AC3E}">
        <p14:creationId xmlns:p14="http://schemas.microsoft.com/office/powerpoint/2010/main" val="366610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庸">
  <a:themeElements>
    <a:clrScheme name="中庸">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庸">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Fundamental of machine learning_V2</Template>
  <TotalTime>3342</TotalTime>
  <Words>1731</Words>
  <Application>Microsoft Office PowerPoint</Application>
  <PresentationFormat>如螢幕大小 (4:3)</PresentationFormat>
  <Paragraphs>502</Paragraphs>
  <Slides>50</Slides>
  <Notes>19</Notes>
  <HiddenSlides>14</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50</vt:i4>
      </vt:variant>
    </vt:vector>
  </HeadingPairs>
  <TitlesOfParts>
    <vt:vector size="60" baseType="lpstr">
      <vt:lpstr>Tw Cen MT</vt:lpstr>
      <vt:lpstr>微軟正黑體</vt:lpstr>
      <vt:lpstr>新細明體</vt:lpstr>
      <vt:lpstr>標楷體</vt:lpstr>
      <vt:lpstr>Calibri</vt:lpstr>
      <vt:lpstr>Cambria Math</vt:lpstr>
      <vt:lpstr>Wingdings</vt:lpstr>
      <vt:lpstr>Wingdings 2</vt:lpstr>
      <vt:lpstr>中庸</vt:lpstr>
      <vt:lpstr>方程式</vt:lpstr>
      <vt:lpstr>deep learning introduction</vt:lpstr>
      <vt:lpstr>Outline</vt:lpstr>
      <vt:lpstr>Capability of MLP</vt:lpstr>
      <vt:lpstr>Backpropagation (BP)</vt:lpstr>
      <vt:lpstr>Backpropagation (BP)</vt:lpstr>
      <vt:lpstr>Backpropagation (BP)</vt:lpstr>
      <vt:lpstr>Gradient descent of BP</vt:lpstr>
      <vt:lpstr>Vanishing Gradient Problem</vt:lpstr>
      <vt:lpstr>Vanishing Gradient Problem</vt:lpstr>
      <vt:lpstr>Auto-encoder</vt:lpstr>
      <vt:lpstr>Auto-encoder</vt:lpstr>
      <vt:lpstr>Auto-encoder</vt:lpstr>
      <vt:lpstr>Sparse Coding</vt:lpstr>
      <vt:lpstr>Auto-encoder with Sparse Coding</vt:lpstr>
      <vt:lpstr>Deep Auto-encoder</vt:lpstr>
      <vt:lpstr>Deep Auto-encoder</vt:lpstr>
      <vt:lpstr>Auto-encoder for CNN</vt:lpstr>
      <vt:lpstr>Auto-encoder – Pre-training DNN</vt:lpstr>
      <vt:lpstr>Auto-encoder – Pre-training DNN</vt:lpstr>
      <vt:lpstr>Auto-encoder – Pre-training DNN</vt:lpstr>
      <vt:lpstr>Auto-encoder – BP</vt:lpstr>
      <vt:lpstr>ReLU Activation Function</vt:lpstr>
      <vt:lpstr>ReLU</vt:lpstr>
      <vt:lpstr>ReLU</vt:lpstr>
      <vt:lpstr>ReLU變種</vt:lpstr>
      <vt:lpstr>Dropout</vt:lpstr>
      <vt:lpstr>Dropout</vt:lpstr>
      <vt:lpstr>Mini-Batch=&gt; Batch Normalization</vt:lpstr>
      <vt:lpstr>Mini-Batch</vt:lpstr>
      <vt:lpstr>Mini-batch </vt:lpstr>
      <vt:lpstr>The Same Label in Each Mini-batch</vt:lpstr>
      <vt:lpstr>The Same/Diff. Label in Each Mini-batch</vt:lpstr>
      <vt:lpstr>PowerPoint 簡報</vt:lpstr>
      <vt:lpstr>Training of Mini-batch and Dropout</vt:lpstr>
      <vt:lpstr>Training Data (數量vs品質？)</vt:lpstr>
      <vt:lpstr>Training Data品質 vs Data數量   =&gt; 問題難度      </vt:lpstr>
      <vt:lpstr>How The Brain Recognizes Faces</vt:lpstr>
      <vt:lpstr>CNN Feature Maps</vt:lpstr>
      <vt:lpstr>CNN: Shared Weights (不用 Auto-Encoder)</vt:lpstr>
      <vt:lpstr>The End</vt:lpstr>
      <vt:lpstr>Regression</vt:lpstr>
      <vt:lpstr>Mini-Batch=&gt; Batch Normalization</vt:lpstr>
      <vt:lpstr>Regression:提問</vt:lpstr>
      <vt:lpstr>Regression</vt:lpstr>
      <vt:lpstr>Cross Validation</vt:lpstr>
      <vt:lpstr>Cross Validation</vt:lpstr>
      <vt:lpstr>PowerPoint 簡報</vt:lpstr>
      <vt:lpstr>CUDA (GPU運算)輔助Deep Learning</vt:lpstr>
      <vt:lpstr>CUDA (GPU運算)輔助Deep Learning</vt:lpstr>
      <vt:lpstr>適合CUDA處理的問題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dennis.kao 高俊豪</dc:creator>
  <cp:lastModifiedBy>SKY Coding</cp:lastModifiedBy>
  <cp:revision>211</cp:revision>
  <dcterms:created xsi:type="dcterms:W3CDTF">2017-06-01T05:55:00Z</dcterms:created>
  <dcterms:modified xsi:type="dcterms:W3CDTF">2018-02-07T08:32:26Z</dcterms:modified>
</cp:coreProperties>
</file>